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98" r:id="rId5"/>
  </p:sldMasterIdLst>
  <p:notesMasterIdLst>
    <p:notesMasterId r:id="rId57"/>
  </p:notesMasterIdLst>
  <p:handoutMasterIdLst>
    <p:handoutMasterId r:id="rId58"/>
  </p:handoutMasterIdLst>
  <p:sldIdLst>
    <p:sldId id="256" r:id="rId6"/>
    <p:sldId id="257" r:id="rId7"/>
    <p:sldId id="258" r:id="rId8"/>
    <p:sldId id="266" r:id="rId9"/>
    <p:sldId id="267" r:id="rId10"/>
    <p:sldId id="268" r:id="rId11"/>
    <p:sldId id="269" r:id="rId12"/>
    <p:sldId id="272" r:id="rId13"/>
    <p:sldId id="273" r:id="rId14"/>
    <p:sldId id="274" r:id="rId15"/>
    <p:sldId id="275" r:id="rId16"/>
    <p:sldId id="276" r:id="rId17"/>
    <p:sldId id="277" r:id="rId18"/>
    <p:sldId id="278" r:id="rId19"/>
    <p:sldId id="292" r:id="rId20"/>
    <p:sldId id="301" r:id="rId21"/>
    <p:sldId id="300" r:id="rId22"/>
    <p:sldId id="302" r:id="rId23"/>
    <p:sldId id="303" r:id="rId24"/>
    <p:sldId id="305" r:id="rId25"/>
    <p:sldId id="304" r:id="rId26"/>
    <p:sldId id="306" r:id="rId27"/>
    <p:sldId id="307" r:id="rId28"/>
    <p:sldId id="279" r:id="rId29"/>
    <p:sldId id="280" r:id="rId30"/>
    <p:sldId id="281" r:id="rId31"/>
    <p:sldId id="282" r:id="rId32"/>
    <p:sldId id="283" r:id="rId33"/>
    <p:sldId id="308" r:id="rId34"/>
    <p:sldId id="309" r:id="rId35"/>
    <p:sldId id="284" r:id="rId36"/>
    <p:sldId id="285" r:id="rId37"/>
    <p:sldId id="286" r:id="rId38"/>
    <p:sldId id="287" r:id="rId39"/>
    <p:sldId id="288" r:id="rId40"/>
    <p:sldId id="289" r:id="rId41"/>
    <p:sldId id="290" r:id="rId42"/>
    <p:sldId id="310" r:id="rId43"/>
    <p:sldId id="293" r:id="rId44"/>
    <p:sldId id="296" r:id="rId45"/>
    <p:sldId id="295" r:id="rId46"/>
    <p:sldId id="298" r:id="rId47"/>
    <p:sldId id="317" r:id="rId48"/>
    <p:sldId id="311" r:id="rId49"/>
    <p:sldId id="294" r:id="rId50"/>
    <p:sldId id="264" r:id="rId51"/>
    <p:sldId id="260" r:id="rId52"/>
    <p:sldId id="265" r:id="rId53"/>
    <p:sldId id="313" r:id="rId54"/>
    <p:sldId id="315" r:id="rId55"/>
    <p:sldId id="316"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6169"/>
    <a:srgbClr val="123E64"/>
    <a:srgbClr val="FF8641"/>
    <a:srgbClr val="149089"/>
    <a:srgbClr val="111111"/>
    <a:srgbClr val="CA0078"/>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2" autoAdjust="0"/>
    <p:restoredTop sz="84839" autoAdjust="0"/>
  </p:normalViewPr>
  <p:slideViewPr>
    <p:cSldViewPr snapToObjects="1">
      <p:cViewPr varScale="1">
        <p:scale>
          <a:sx n="124" d="100"/>
          <a:sy n="124" d="100"/>
        </p:scale>
        <p:origin x="90" y="9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2/1/2018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2/1/2018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endParaRPr lang="nb-NO" dirty="0"/>
          </a:p>
        </p:txBody>
      </p:sp>
    </p:spTree>
    <p:extLst>
      <p:ext uri="{BB962C8B-B14F-4D97-AF65-F5344CB8AC3E}">
        <p14:creationId xmlns:p14="http://schemas.microsoft.com/office/powerpoint/2010/main" val="824760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p>
          <a:p>
            <a:r>
              <a:rPr lang="en-US"/>
              <a:t>Consistency </a:t>
            </a:r>
            <a:r>
              <a:rPr lang="en-US" dirty="0"/>
              <a:t>example: Not like for example Hyper-V and VMware which both have different file types and makes it difficult to migrate between clouds without a conversion process.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1626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5023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0668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OK</a:t>
            </a:r>
          </a:p>
          <a:p>
            <a:r>
              <a:rPr lang="nb-NO" dirty="0"/>
              <a:t>Layering</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72327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a:t>
            </a:r>
            <a:r>
              <a:rPr lang="nb-NO" dirty="0"/>
              <a:t>K</a:t>
            </a:r>
          </a:p>
          <a:p>
            <a:endParaRPr lang="nb-NO" dirty="0"/>
          </a:p>
        </p:txBody>
      </p:sp>
    </p:spTree>
    <p:extLst>
      <p:ext uri="{BB962C8B-B14F-4D97-AF65-F5344CB8AC3E}">
        <p14:creationId xmlns:p14="http://schemas.microsoft.com/office/powerpoint/2010/main" val="1632988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6570061-8C21-4602-8338-C9C1BD5E6C8B}"/>
              </a:ext>
            </a:extLst>
          </p:cNvPr>
          <p:cNvSpPr>
            <a:spLocks noGrp="1"/>
          </p:cNvSpPr>
          <p:nvPr>
            <p:ph type="body" idx="1"/>
          </p:nvPr>
        </p:nvSpPr>
        <p:spPr/>
        <p:txBody>
          <a:bodyPr/>
          <a:lstStyle/>
          <a:p>
            <a:r>
              <a:rPr lang="en-US" dirty="0"/>
              <a:t>OK</a:t>
            </a:r>
            <a:endParaRPr lang="nb-NO" dirty="0"/>
          </a:p>
          <a:p>
            <a:r>
              <a:rPr lang="nb-NO" dirty="0"/>
              <a:t>Slide from Ignite BRK3317</a:t>
            </a:r>
          </a:p>
          <a:p>
            <a:endParaRPr lang="nb-NO" dirty="0"/>
          </a:p>
        </p:txBody>
      </p:sp>
    </p:spTree>
    <p:extLst>
      <p:ext uri="{BB962C8B-B14F-4D97-AF65-F5344CB8AC3E}">
        <p14:creationId xmlns:p14="http://schemas.microsoft.com/office/powerpoint/2010/main" val="4264839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p>
          <a:p>
            <a:r>
              <a:rPr lang="en-US" dirty="0"/>
              <a:t>An integrated, easy-to-deploy development environment for building, debugging and testing Docker apps on a Windows PC. Docker for Windows is a native Windows app deeply integrated with Hyper-V virtualization, networking and file system, making it the fastest and most reliable Docker environment for Windows.</a:t>
            </a:r>
          </a:p>
          <a:p>
            <a:endParaRPr lang="en-US" dirty="0"/>
          </a:p>
          <a:p>
            <a:r>
              <a:rPr lang="en-US" dirty="0"/>
              <a:t>https://www.docker.com/docker-windows</a:t>
            </a:r>
          </a:p>
          <a:p>
            <a:endParaRPr lang="nb-NO" dirty="0"/>
          </a:p>
        </p:txBody>
      </p:sp>
    </p:spTree>
    <p:extLst>
      <p:ext uri="{BB962C8B-B14F-4D97-AF65-F5344CB8AC3E}">
        <p14:creationId xmlns:p14="http://schemas.microsoft.com/office/powerpoint/2010/main" val="2212062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OK</a:t>
            </a:r>
          </a:p>
          <a:p>
            <a:r>
              <a:rPr lang="en-US" sz="1200" b="0" i="0" kern="1200" dirty="0">
                <a:solidFill>
                  <a:schemeClr val="tx1"/>
                </a:solidFill>
                <a:effectLst/>
                <a:latin typeface="+mn-lt"/>
                <a:ea typeface="+mn-ea"/>
                <a:cs typeface="+mn-cs"/>
              </a:rPr>
              <a:t>Docker is available in two editions: </a:t>
            </a:r>
            <a:r>
              <a:rPr lang="en-US" sz="1200" b="1" i="0" kern="1200" dirty="0">
                <a:solidFill>
                  <a:schemeClr val="tx1"/>
                </a:solidFill>
                <a:effectLst/>
                <a:latin typeface="+mn-lt"/>
                <a:ea typeface="+mn-ea"/>
                <a:cs typeface="+mn-cs"/>
              </a:rPr>
              <a:t>Community Edition (CE)</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Enterprise Edition (EE)</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Docker Community Edition (CE) is ideal for developers and small teams looking to get started with Docker and experimenting with container-based apps. Docker CE has two update channels, </a:t>
            </a:r>
            <a:r>
              <a:rPr lang="en-US" sz="1200" b="1" i="0" kern="1200" dirty="0">
                <a:solidFill>
                  <a:schemeClr val="tx1"/>
                </a:solidFill>
                <a:effectLst/>
                <a:latin typeface="+mn-lt"/>
                <a:ea typeface="+mn-ea"/>
                <a:cs typeface="+mn-cs"/>
              </a:rPr>
              <a:t>stable</a:t>
            </a:r>
            <a:r>
              <a:rPr lang="en-US" sz="1200" b="0" i="0" kern="1200" dirty="0">
                <a:solidFill>
                  <a:schemeClr val="tx1"/>
                </a:solidFill>
                <a:effectLst/>
                <a:latin typeface="+mn-lt"/>
                <a:ea typeface="+mn-ea"/>
                <a:cs typeface="+mn-cs"/>
              </a:rPr>
              <a:t> and </a:t>
            </a:r>
            <a:r>
              <a:rPr lang="en-US" sz="1200" b="1" i="0" kern="1200" dirty="0">
                <a:solidFill>
                  <a:schemeClr val="tx1"/>
                </a:solidFill>
                <a:effectLst/>
                <a:latin typeface="+mn-lt"/>
                <a:ea typeface="+mn-ea"/>
                <a:cs typeface="+mn-cs"/>
              </a:rPr>
              <a:t>edge</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Stable</a:t>
            </a:r>
            <a:r>
              <a:rPr lang="en-US" sz="1200" b="0" i="0" kern="1200" dirty="0">
                <a:solidFill>
                  <a:schemeClr val="tx1"/>
                </a:solidFill>
                <a:effectLst/>
                <a:latin typeface="+mn-lt"/>
                <a:ea typeface="+mn-ea"/>
                <a:cs typeface="+mn-cs"/>
              </a:rPr>
              <a:t> gives you reliable updates every quarter</a:t>
            </a:r>
          </a:p>
          <a:p>
            <a:r>
              <a:rPr lang="en-US" sz="1200" b="1" i="0" kern="1200" dirty="0">
                <a:solidFill>
                  <a:schemeClr val="tx1"/>
                </a:solidFill>
                <a:effectLst/>
                <a:latin typeface="+mn-lt"/>
                <a:ea typeface="+mn-ea"/>
                <a:cs typeface="+mn-cs"/>
              </a:rPr>
              <a:t>Edge</a:t>
            </a:r>
            <a:r>
              <a:rPr lang="en-US" sz="1200" b="0" i="0" kern="1200" dirty="0">
                <a:solidFill>
                  <a:schemeClr val="tx1"/>
                </a:solidFill>
                <a:effectLst/>
                <a:latin typeface="+mn-lt"/>
                <a:ea typeface="+mn-ea"/>
                <a:cs typeface="+mn-cs"/>
              </a:rPr>
              <a:t> gives you new features every month</a:t>
            </a:r>
          </a:p>
          <a:p>
            <a:endParaRPr lang="en-US" dirty="0"/>
          </a:p>
          <a:p>
            <a:r>
              <a:rPr lang="nb-NO" dirty="0"/>
              <a:t>https://docs.docker.com/engine/installation/#desktop</a:t>
            </a:r>
          </a:p>
        </p:txBody>
      </p:sp>
    </p:spTree>
    <p:extLst>
      <p:ext uri="{BB962C8B-B14F-4D97-AF65-F5344CB8AC3E}">
        <p14:creationId xmlns:p14="http://schemas.microsoft.com/office/powerpoint/2010/main" val="1649115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p>
          <a:p>
            <a:r>
              <a:rPr lang="en-US" dirty="0"/>
              <a:t>If your system does not meet the requirements to run Docker for Windows, you can install Docker Toolbox, which uses Oracle Virtual Box instead of Hyper-V.</a:t>
            </a:r>
            <a:endParaRPr lang="nb-NO" dirty="0"/>
          </a:p>
        </p:txBody>
      </p:sp>
    </p:spTree>
    <p:extLst>
      <p:ext uri="{BB962C8B-B14F-4D97-AF65-F5344CB8AC3E}">
        <p14:creationId xmlns:p14="http://schemas.microsoft.com/office/powerpoint/2010/main" val="2203476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endParaRPr lang="nb-NO" dirty="0"/>
          </a:p>
          <a:p>
            <a:r>
              <a:rPr lang="nb-NO" dirty="0"/>
              <a:t>https://docs.docker.com/docker-for-windows/install/#start-docker-for-windows</a:t>
            </a:r>
          </a:p>
          <a:p>
            <a:r>
              <a:rPr lang="nb-NO" dirty="0"/>
              <a:t>https://docs.docker.com/docker-for-windows/</a:t>
            </a:r>
          </a:p>
          <a:p>
            <a:endParaRPr lang="en-US" dirty="0"/>
          </a:p>
          <a:p>
            <a:r>
              <a:rPr lang="nb-NO" dirty="0"/>
              <a:t>docker version</a:t>
            </a:r>
          </a:p>
          <a:p>
            <a:r>
              <a:rPr lang="nb-NO" dirty="0"/>
              <a:t>docker info</a:t>
            </a:r>
          </a:p>
          <a:p>
            <a:r>
              <a:rPr lang="nb-NO" dirty="0"/>
              <a:t>docker run hello-world</a:t>
            </a:r>
          </a:p>
          <a:p>
            <a:r>
              <a:rPr lang="en-US" dirty="0"/>
              <a:t>docker run -d -p 80:80 --name webserver </a:t>
            </a:r>
            <a:r>
              <a:rPr lang="en-US" dirty="0" err="1"/>
              <a:t>nginx</a:t>
            </a:r>
            <a:endParaRPr lang="en-US" dirty="0"/>
          </a:p>
          <a:p>
            <a:endParaRPr lang="en-US" dirty="0"/>
          </a:p>
          <a:p>
            <a:r>
              <a:rPr lang="en-US" dirty="0" err="1"/>
              <a:t>Kitematic</a:t>
            </a:r>
            <a:endParaRPr lang="en-US" dirty="0"/>
          </a:p>
          <a:p>
            <a:endParaRPr lang="en-US" dirty="0"/>
          </a:p>
          <a:p>
            <a:r>
              <a:rPr lang="nb-NO" dirty="0"/>
              <a:t>Install-Module posh-docker</a:t>
            </a:r>
          </a:p>
          <a:p>
            <a:endParaRPr lang="nb-NO" dirty="0"/>
          </a:p>
        </p:txBody>
      </p:sp>
    </p:spTree>
    <p:extLst>
      <p:ext uri="{BB962C8B-B14F-4D97-AF65-F5344CB8AC3E}">
        <p14:creationId xmlns:p14="http://schemas.microsoft.com/office/powerpoint/2010/main" val="2882920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JER</a:t>
            </a:r>
          </a:p>
          <a:p>
            <a:endParaRPr lang="nb-NO" dirty="0"/>
          </a:p>
        </p:txBody>
      </p:sp>
    </p:spTree>
    <p:extLst>
      <p:ext uri="{BB962C8B-B14F-4D97-AF65-F5344CB8AC3E}">
        <p14:creationId xmlns:p14="http://schemas.microsoft.com/office/powerpoint/2010/main" val="2249545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endParaRPr lang="nb-NO" dirty="0"/>
          </a:p>
        </p:txBody>
      </p:sp>
    </p:spTree>
    <p:extLst>
      <p:ext uri="{BB962C8B-B14F-4D97-AF65-F5344CB8AC3E}">
        <p14:creationId xmlns:p14="http://schemas.microsoft.com/office/powerpoint/2010/main" val="1247739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JER</a:t>
            </a:r>
          </a:p>
          <a:p>
            <a:r>
              <a:rPr lang="en-US" dirty="0" err="1"/>
              <a:t>Stateful</a:t>
            </a:r>
            <a:r>
              <a:rPr lang="en-US" dirty="0"/>
              <a:t>:</a:t>
            </a:r>
          </a:p>
          <a:p>
            <a:r>
              <a:rPr lang="en-US" dirty="0"/>
              <a:t>-Secrets – keys, passwords</a:t>
            </a:r>
          </a:p>
          <a:p>
            <a:r>
              <a:rPr lang="en-US" dirty="0"/>
              <a:t>-Databases</a:t>
            </a:r>
          </a:p>
          <a:p>
            <a:r>
              <a:rPr lang="en-US" dirty="0"/>
              <a:t>-Log files</a:t>
            </a:r>
          </a:p>
          <a:p>
            <a:r>
              <a:rPr lang="en-US" dirty="0"/>
              <a:t>-</a:t>
            </a:r>
            <a:r>
              <a:rPr lang="en-US" dirty="0" err="1"/>
              <a:t>Misc</a:t>
            </a:r>
            <a:endParaRPr lang="en-US" dirty="0"/>
          </a:p>
          <a:p>
            <a:endParaRPr lang="en-US" dirty="0"/>
          </a:p>
          <a:p>
            <a:r>
              <a:rPr lang="en-US" dirty="0"/>
              <a:t>Stateless</a:t>
            </a:r>
          </a:p>
          <a:p>
            <a:r>
              <a:rPr lang="en-US" dirty="0"/>
              <a:t>-No data stored on disk</a:t>
            </a:r>
            <a:endParaRPr lang="nb-NO" dirty="0"/>
          </a:p>
          <a:p>
            <a:r>
              <a:rPr lang="en-US" dirty="0"/>
              <a:t>-</a:t>
            </a:r>
            <a:r>
              <a:rPr lang="nb-NO" dirty="0"/>
              <a:t>Web frontend</a:t>
            </a:r>
          </a:p>
          <a:p>
            <a:r>
              <a:rPr lang="en-US" dirty="0"/>
              <a:t>-</a:t>
            </a:r>
            <a:r>
              <a:rPr lang="nb-NO" dirty="0"/>
              <a:t>Anything written to disk will be lost when the container is removed</a:t>
            </a:r>
          </a:p>
          <a:p>
            <a:endParaRPr lang="en-US" dirty="0"/>
          </a:p>
          <a:p>
            <a:r>
              <a:rPr lang="en-US" dirty="0"/>
              <a:t>“. In Windows Server, version 1709 as well as Windows Server 2016 with the latest updates, we’ve added support for containers to access persistent data volumes located on CSVs, including CSVs on Storage Spaces Direct. This gives the application container persistent access to the volume no matter which cluster node the container instance is running on.”</a:t>
            </a:r>
          </a:p>
          <a:p>
            <a:endParaRPr lang="en-US" dirty="0"/>
          </a:p>
          <a:p>
            <a:r>
              <a:rPr lang="en-US" dirty="0"/>
              <a:t>“In Windows Server, version 1709 we’ve added support for mapping an SMB file share to a drive letter inside a container – this is called SMB global mapping. This mapped drive is then accessible to all users on the local server so that container I/O on the data volume can go through the mounted drive to the underlying file share.”</a:t>
            </a:r>
          </a:p>
          <a:p>
            <a:endParaRPr lang="en-US" dirty="0"/>
          </a:p>
          <a:p>
            <a:r>
              <a:rPr lang="en-US" dirty="0"/>
              <a:t>More info:</a:t>
            </a:r>
          </a:p>
          <a:p>
            <a:r>
              <a:rPr lang="en-US" dirty="0"/>
              <a:t>https://docs.docker.com/engine/admin/volumes/volumes/</a:t>
            </a:r>
          </a:p>
          <a:p>
            <a:r>
              <a:rPr lang="en-US" dirty="0"/>
              <a:t>https://docs.docker.com/engine/admin/volumes/</a:t>
            </a:r>
          </a:p>
          <a:p>
            <a:r>
              <a:rPr lang="en-US" dirty="0"/>
              <a:t>https://www.gluster.org/</a:t>
            </a:r>
          </a:p>
          <a:p>
            <a:r>
              <a:rPr lang="en-US" dirty="0"/>
              <a:t>https://blogs.msdn.microsoft.com/clustering/2017/08/10/container-storage-support-with-cluster-shared-volumes-csv-storage-spaces-direct-s2d-smb-global-mapping/</a:t>
            </a:r>
          </a:p>
          <a:p>
            <a:endParaRPr lang="en-US" dirty="0"/>
          </a:p>
          <a:p>
            <a:endParaRPr lang="en-US" dirty="0"/>
          </a:p>
          <a:p>
            <a:endParaRPr lang="en-US" dirty="0"/>
          </a:p>
        </p:txBody>
      </p:sp>
    </p:spTree>
    <p:extLst>
      <p:ext uri="{BB962C8B-B14F-4D97-AF65-F5344CB8AC3E}">
        <p14:creationId xmlns:p14="http://schemas.microsoft.com/office/powerpoint/2010/main" val="1004993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p>
          <a:p>
            <a:r>
              <a:rPr lang="en-US" dirty="0"/>
              <a:t>Map local folders (persistent data volumes) </a:t>
            </a:r>
            <a:endParaRPr lang="nb-NO" dirty="0"/>
          </a:p>
        </p:txBody>
      </p:sp>
    </p:spTree>
    <p:extLst>
      <p:ext uri="{BB962C8B-B14F-4D97-AF65-F5344CB8AC3E}">
        <p14:creationId xmlns:p14="http://schemas.microsoft.com/office/powerpoint/2010/main" val="1104598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endParaRPr lang="nb-NO" dirty="0"/>
          </a:p>
        </p:txBody>
      </p:sp>
    </p:spTree>
    <p:extLst>
      <p:ext uri="{BB962C8B-B14F-4D97-AF65-F5344CB8AC3E}">
        <p14:creationId xmlns:p14="http://schemas.microsoft.com/office/powerpoint/2010/main" val="1799132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Shape 1478"/>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en-US" sz="1100" b="0" i="0" u="none" strike="noStrike" cap="none" dirty="0">
                <a:solidFill>
                  <a:schemeClr val="dk1"/>
                </a:solidFill>
                <a:latin typeface="Arial"/>
                <a:ea typeface="Arial"/>
                <a:cs typeface="Arial"/>
                <a:sym typeface="Arial"/>
              </a:rPr>
              <a:t>JER</a:t>
            </a:r>
            <a:endParaRPr sz="1100" b="0" i="0" u="none" strike="noStrike" cap="none" dirty="0">
              <a:solidFill>
                <a:schemeClr val="dk1"/>
              </a:solidFill>
              <a:latin typeface="Arial"/>
              <a:ea typeface="Arial"/>
              <a:cs typeface="Arial"/>
              <a:sym typeface="Arial"/>
            </a:endParaRPr>
          </a:p>
        </p:txBody>
      </p:sp>
      <p:sp>
        <p:nvSpPr>
          <p:cNvPr id="1479" name="Shape 14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27033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endParaRPr lang="nb-NO" dirty="0"/>
          </a:p>
        </p:txBody>
      </p:sp>
    </p:spTree>
    <p:extLst>
      <p:ext uri="{BB962C8B-B14F-4D97-AF65-F5344CB8AC3E}">
        <p14:creationId xmlns:p14="http://schemas.microsoft.com/office/powerpoint/2010/main" val="2222198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endParaRPr lang="nb-NO" dirty="0"/>
          </a:p>
        </p:txBody>
      </p:sp>
    </p:spTree>
    <p:extLst>
      <p:ext uri="{BB962C8B-B14F-4D97-AF65-F5344CB8AC3E}">
        <p14:creationId xmlns:p14="http://schemas.microsoft.com/office/powerpoint/2010/main" val="3482903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JER</a:t>
            </a:r>
          </a:p>
          <a:p>
            <a:endParaRPr lang="nb-NO" dirty="0"/>
          </a:p>
        </p:txBody>
      </p:sp>
    </p:spTree>
    <p:extLst>
      <p:ext uri="{BB962C8B-B14F-4D97-AF65-F5344CB8AC3E}">
        <p14:creationId xmlns:p14="http://schemas.microsoft.com/office/powerpoint/2010/main" val="3486870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endParaRPr lang="nb-NO"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92427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endParaRPr lang="nb-NO"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5877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JER</a:t>
            </a:r>
          </a:p>
          <a:p>
            <a:endParaRPr lang="nb-NO" dirty="0"/>
          </a:p>
        </p:txBody>
      </p:sp>
    </p:spTree>
    <p:extLst>
      <p:ext uri="{BB962C8B-B14F-4D97-AF65-F5344CB8AC3E}">
        <p14:creationId xmlns:p14="http://schemas.microsoft.com/office/powerpoint/2010/main" val="69296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 logs/inspect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655244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Shape 1478"/>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
        <p:nvSpPr>
          <p:cNvPr id="1479" name="Shape 14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99326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a:t>
            </a:r>
            <a:endParaRPr lang="nb-NO" dirty="0"/>
          </a:p>
        </p:txBody>
      </p:sp>
    </p:spTree>
    <p:extLst>
      <p:ext uri="{BB962C8B-B14F-4D97-AF65-F5344CB8AC3E}">
        <p14:creationId xmlns:p14="http://schemas.microsoft.com/office/powerpoint/2010/main" val="2474946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a:t>
            </a:r>
            <a:endParaRPr lang="nb-NO" dirty="0"/>
          </a:p>
        </p:txBody>
      </p:sp>
    </p:spTree>
    <p:extLst>
      <p:ext uri="{BB962C8B-B14F-4D97-AF65-F5344CB8AC3E}">
        <p14:creationId xmlns:p14="http://schemas.microsoft.com/office/powerpoint/2010/main" val="31518513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1339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3669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endParaRPr lang="nb-NO"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608671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p>
          <a:p>
            <a:r>
              <a:rPr lang="en-US" dirty="0"/>
              <a:t>Slide from Ignite BRK3317</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302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endParaRPr lang="nb-NO" dirty="0"/>
          </a:p>
        </p:txBody>
      </p:sp>
    </p:spTree>
    <p:extLst>
      <p:ext uri="{BB962C8B-B14F-4D97-AF65-F5344CB8AC3E}">
        <p14:creationId xmlns:p14="http://schemas.microsoft.com/office/powerpoint/2010/main" val="12803059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JER</a:t>
            </a:r>
            <a:endParaRPr lang="nb-NO" dirty="0"/>
          </a:p>
          <a:p>
            <a:endParaRPr lang="en-US" dirty="0"/>
          </a:p>
          <a:p>
            <a:r>
              <a:rPr lang="en-US" dirty="0"/>
              <a:t>Slide from Ignite BRK3317</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7765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741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JER</a:t>
            </a:r>
            <a:endParaRPr lang="nb-NO"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07211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endParaRPr lang="nb-NO" dirty="0"/>
          </a:p>
        </p:txBody>
      </p:sp>
    </p:spTree>
    <p:extLst>
      <p:ext uri="{BB962C8B-B14F-4D97-AF65-F5344CB8AC3E}">
        <p14:creationId xmlns:p14="http://schemas.microsoft.com/office/powerpoint/2010/main" val="1790058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endParaRPr lang="nb-NO" dirty="0"/>
          </a:p>
        </p:txBody>
      </p:sp>
    </p:spTree>
    <p:extLst>
      <p:ext uri="{BB962C8B-B14F-4D97-AF65-F5344CB8AC3E}">
        <p14:creationId xmlns:p14="http://schemas.microsoft.com/office/powerpoint/2010/main" val="39331094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t>
            </a:r>
          </a:p>
          <a:p>
            <a:r>
              <a:rPr lang="en-US" dirty="0"/>
              <a:t>Slide from Ignite BRK3317</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748F82-1507-48AF-B2E0-5D06E8A6E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60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endParaRPr lang="nb-NO" dirty="0"/>
          </a:p>
        </p:txBody>
      </p:sp>
    </p:spTree>
    <p:extLst>
      <p:ext uri="{BB962C8B-B14F-4D97-AF65-F5344CB8AC3E}">
        <p14:creationId xmlns:p14="http://schemas.microsoft.com/office/powerpoint/2010/main" val="552414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JER</a:t>
            </a:r>
          </a:p>
          <a:p>
            <a:endParaRPr lang="nb-NO" dirty="0"/>
          </a:p>
        </p:txBody>
      </p:sp>
    </p:spTree>
    <p:extLst>
      <p:ext uri="{BB962C8B-B14F-4D97-AF65-F5344CB8AC3E}">
        <p14:creationId xmlns:p14="http://schemas.microsoft.com/office/powerpoint/2010/main" val="2773562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2365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3621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Shape 1478"/>
          <p:cNvSpPr txBox="1">
            <a:spLocks noGrp="1"/>
          </p:cNvSpPr>
          <p:nvPr>
            <p:ph type="body" idx="1"/>
          </p:nvPr>
        </p:nvSpPr>
        <p:spPr>
          <a:xfrm>
            <a:off x="685800" y="4400550"/>
            <a:ext cx="5486399" cy="3600599"/>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Arial"/>
              <a:buNone/>
            </a:pPr>
            <a:r>
              <a:rPr lang="nb-NO" sz="1100" b="0" i="0" u="none" strike="noStrike" cap="none" dirty="0">
                <a:solidFill>
                  <a:schemeClr val="dk1"/>
                </a:solidFill>
                <a:latin typeface="Arial"/>
                <a:ea typeface="Arial"/>
                <a:cs typeface="Arial"/>
                <a:sym typeface="Arial"/>
              </a:rPr>
              <a:t>JER</a:t>
            </a:r>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
        <p:nvSpPr>
          <p:cNvPr id="1479" name="Shape 147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37482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99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2/1/2018 9:52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7643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01930" y="890733"/>
            <a:ext cx="4033911" cy="1993559"/>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0733"/>
            <a:ext cx="4033911" cy="1823897"/>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dirty="0"/>
              <a:t>Click to edit Master text styles</a:t>
            </a:r>
          </a:p>
          <a:p>
            <a:pPr marL="524113" marR="0" lvl="1" indent="-336179" algn="l" defTabSz="685845" rtl="0" eaLnBrk="1" fontAlgn="auto" latinLnBrk="0" hangingPunct="1">
              <a:lnSpc>
                <a:spcPct val="90000"/>
              </a:lnSpc>
              <a:spcBef>
                <a:spcPct val="20000"/>
              </a:spcBef>
              <a:spcAft>
                <a:spcPts val="0"/>
              </a:spcAft>
              <a:buClrTx/>
              <a:buSzPct val="90000"/>
              <a:tabLst/>
            </a:pPr>
            <a:r>
              <a:rPr lang="en-US" dirty="0"/>
              <a:t>Second level</a:t>
            </a:r>
          </a:p>
          <a:p>
            <a:pPr marL="667689" marR="0" lvl="2" indent="-336179" algn="l" defTabSz="685845" rtl="0" eaLnBrk="1" fontAlgn="auto" latinLnBrk="0" hangingPunct="1">
              <a:lnSpc>
                <a:spcPct val="90000"/>
              </a:lnSpc>
              <a:spcBef>
                <a:spcPct val="20000"/>
              </a:spcBef>
              <a:spcAft>
                <a:spcPts val="0"/>
              </a:spcAft>
              <a:buClrTx/>
              <a:buSzPct val="90000"/>
              <a:tabLst/>
            </a:pPr>
            <a:r>
              <a:rPr lang="en-US" dirty="0"/>
              <a:t>Third level</a:t>
            </a:r>
          </a:p>
          <a:p>
            <a:pPr marL="815934" marR="0" lvl="3" indent="-336179" algn="l" defTabSz="685845" rtl="0" eaLnBrk="1" fontAlgn="auto" latinLnBrk="0" hangingPunct="1">
              <a:lnSpc>
                <a:spcPct val="90000"/>
              </a:lnSpc>
              <a:spcBef>
                <a:spcPct val="20000"/>
              </a:spcBef>
              <a:spcAft>
                <a:spcPts val="0"/>
              </a:spcAft>
              <a:buClrTx/>
              <a:buSzPct val="90000"/>
              <a:tabLst/>
            </a:pPr>
            <a:r>
              <a:rPr lang="en-US" dirty="0"/>
              <a:t>Fourth level</a:t>
            </a:r>
          </a:p>
          <a:p>
            <a:pPr marL="964181" marR="0" lvl="4" indent="-336179" algn="l" defTabSz="685845"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5816232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865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0715"/>
            <a:ext cx="6723139" cy="1344818"/>
          </a:xfrm>
          <a:noFill/>
        </p:spPr>
        <p:txBody>
          <a:bodyPr lIns="146304" tIns="91440" rIns="146304" bIns="91440" anchor="t" anchorCtr="0"/>
          <a:lstStyle>
            <a:lvl1pPr>
              <a:defRPr sz="3970"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7" y="2236506"/>
            <a:ext cx="5378503" cy="1344245"/>
          </a:xfrm>
          <a:noFill/>
        </p:spPr>
        <p:txBody>
          <a:bodyPr lIns="164592" tIns="109728" rIns="164592" bIns="109728">
            <a:noAutofit/>
          </a:bodyPr>
          <a:lstStyle>
            <a:lvl1pPr marL="0" indent="0">
              <a:spcBef>
                <a:spcPts val="0"/>
              </a:spcBef>
              <a:buNone/>
              <a:defRPr sz="2352"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461"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3255969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1746247"/>
          </a:xfrm>
        </p:spPr>
        <p:txBody>
          <a:bodyPr>
            <a:spAutoFit/>
          </a:bodyPr>
          <a:lstStyle>
            <a:lvl1pPr marL="0" indent="0">
              <a:buNone/>
              <a:defRPr/>
            </a:lvl1pPr>
            <a:lvl2pPr marL="168058" indent="0">
              <a:buNone/>
              <a:defRPr/>
            </a:lvl2pPr>
            <a:lvl3pPr marL="336114" indent="0">
              <a:buNone/>
              <a:defRPr/>
            </a:lvl3pPr>
            <a:lvl4pPr marL="504172" indent="0">
              <a:buNone/>
              <a:defRPr/>
            </a:lvl4pPr>
            <a:lvl5pPr marL="67222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431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4"/>
            <a:ext cx="8741309" cy="174624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23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898" indent="0">
              <a:buFont typeface="Wingdings" panose="05000000000000000000" pitchFamily="2" charset="2"/>
              <a:buNone/>
              <a:defRPr sz="1765" b="0"/>
            </a:lvl2pPr>
            <a:lvl3pPr marL="331446" indent="0">
              <a:buFont typeface="Wingdings" panose="05000000000000000000" pitchFamily="2" charset="2"/>
              <a:buNone/>
              <a:tabLst/>
              <a:defRPr sz="1618" b="0"/>
            </a:lvl3pPr>
            <a:lvl4pPr marL="479663" indent="0">
              <a:buFont typeface="Wingdings" panose="05000000000000000000" pitchFamily="2" charset="2"/>
              <a:buNone/>
              <a:defRPr sz="1618" b="0"/>
            </a:lvl4pPr>
            <a:lvl5pPr marL="62788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4"/>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898"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4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663"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88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29" marR="0" lvl="0" indent="-378129" algn="l" defTabSz="685714" rtl="0" eaLnBrk="1" fontAlgn="auto" latinLnBrk="0" hangingPunct="1">
              <a:lnSpc>
                <a:spcPct val="90000"/>
              </a:lnSpc>
              <a:spcBef>
                <a:spcPts val="900"/>
              </a:spcBef>
              <a:spcAft>
                <a:spcPts val="0"/>
              </a:spcAft>
              <a:buClr>
                <a:schemeClr val="tx1"/>
              </a:buClr>
              <a:buSzPct val="90000"/>
              <a:tabLst/>
            </a:pPr>
            <a:r>
              <a:rPr lang="en-US"/>
              <a:t>Edit Master text styles</a:t>
            </a:r>
          </a:p>
          <a:p>
            <a:pPr marL="378129" marR="0" lvl="1" indent="-378129" algn="l" defTabSz="685714" rtl="0" eaLnBrk="1" fontAlgn="auto" latinLnBrk="0" hangingPunct="1">
              <a:lnSpc>
                <a:spcPct val="90000"/>
              </a:lnSpc>
              <a:spcBef>
                <a:spcPts val="900"/>
              </a:spcBef>
              <a:spcAft>
                <a:spcPts val="0"/>
              </a:spcAft>
              <a:buClr>
                <a:schemeClr val="tx1"/>
              </a:buClr>
              <a:buSzPct val="90000"/>
              <a:tabLst/>
            </a:pPr>
            <a:r>
              <a:rPr lang="en-US"/>
              <a:t>Second level</a:t>
            </a:r>
          </a:p>
          <a:p>
            <a:pPr marL="378129" marR="0" lvl="2" indent="-378129" algn="l" defTabSz="685714" rtl="0" eaLnBrk="1" fontAlgn="auto" latinLnBrk="0" hangingPunct="1">
              <a:lnSpc>
                <a:spcPct val="90000"/>
              </a:lnSpc>
              <a:spcBef>
                <a:spcPts val="900"/>
              </a:spcBef>
              <a:spcAft>
                <a:spcPts val="0"/>
              </a:spcAft>
              <a:buClr>
                <a:schemeClr val="tx1"/>
              </a:buClr>
              <a:buSzPct val="90000"/>
              <a:tabLst/>
            </a:pPr>
            <a:r>
              <a:rPr lang="en-US"/>
              <a:t>Third level</a:t>
            </a:r>
          </a:p>
          <a:p>
            <a:pPr marL="378129" marR="0" lvl="3" indent="-378129" algn="l" defTabSz="685714" rtl="0" eaLnBrk="1" fontAlgn="auto" latinLnBrk="0" hangingPunct="1">
              <a:lnSpc>
                <a:spcPct val="90000"/>
              </a:lnSpc>
              <a:spcBef>
                <a:spcPts val="900"/>
              </a:spcBef>
              <a:spcAft>
                <a:spcPts val="0"/>
              </a:spcAft>
              <a:buClr>
                <a:schemeClr val="tx1"/>
              </a:buClr>
              <a:buSzPct val="90000"/>
              <a:tabLst/>
            </a:pPr>
            <a:r>
              <a:rPr lang="en-US"/>
              <a:t>Fourth level</a:t>
            </a:r>
          </a:p>
          <a:p>
            <a:pPr marL="378129" marR="0" lvl="4" indent="-378129" algn="l" defTabSz="685714"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17713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0733"/>
            <a:ext cx="4033911" cy="1610697"/>
          </a:xfrm>
        </p:spPr>
        <p:txBody>
          <a:bodyPr wrap="square">
            <a:spAutoFit/>
          </a:bodyPr>
          <a:lstStyle>
            <a:lvl1pPr marL="170391" indent="-170391">
              <a:spcBef>
                <a:spcPts val="900"/>
              </a:spcBef>
              <a:buClr>
                <a:schemeClr val="tx1"/>
              </a:buClr>
              <a:buFont typeface="Wingdings" panose="05000000000000000000" pitchFamily="2" charset="2"/>
              <a:buChar char=""/>
              <a:defRPr sz="2206" b="0">
                <a:latin typeface="+mn-lt"/>
              </a:defRPr>
            </a:lvl1pPr>
            <a:lvl2pPr marL="313941" indent="-126043">
              <a:buFont typeface="Wingdings" panose="05000000000000000000" pitchFamily="2" charset="2"/>
              <a:buChar char=""/>
              <a:defRPr sz="1765" b="0"/>
            </a:lvl2pPr>
            <a:lvl3pPr marL="470327" indent="-138881">
              <a:buFont typeface="Wingdings" panose="05000000000000000000" pitchFamily="2" charset="2"/>
              <a:buChar char=""/>
              <a:tabLst/>
              <a:defRPr sz="1618" b="0"/>
            </a:lvl3pPr>
            <a:lvl4pPr marL="609208" indent="-129545">
              <a:buFont typeface="Wingdings" panose="05000000000000000000" pitchFamily="2" charset="2"/>
              <a:buChar char=""/>
              <a:defRPr sz="1618" b="0"/>
            </a:lvl4pPr>
            <a:lvl5pPr marL="752757" indent="-124877">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4"/>
            <a:ext cx="4033911" cy="1868588"/>
          </a:xfrm>
        </p:spPr>
        <p:txBody>
          <a:bodyPr wrap="square">
            <a:spAutoFit/>
          </a:bodyPr>
          <a:lstStyle>
            <a:lvl1pPr marL="211238" indent="-21123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39984" indent="-252086">
              <a:defRPr lang="en-US" sz="1765" b="0" kern="1200" spc="0" baseline="0" dirty="0">
                <a:gradFill>
                  <a:gsLst>
                    <a:gs pos="1250">
                      <a:schemeClr val="tx1"/>
                    </a:gs>
                    <a:gs pos="100000">
                      <a:schemeClr val="tx1"/>
                    </a:gs>
                  </a:gsLst>
                  <a:lin ang="5400000" scaled="0"/>
                </a:gradFill>
                <a:latin typeface="+mn-lt"/>
                <a:ea typeface="+mn-ea"/>
                <a:cs typeface="+mn-cs"/>
              </a:defRPr>
            </a:lvl2pPr>
            <a:lvl3pPr marL="583532" indent="-252086">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749" indent="-252086">
              <a:defRPr lang="en-US" sz="1618" b="0" kern="1200" spc="0" baseline="0" dirty="0">
                <a:gradFill>
                  <a:gsLst>
                    <a:gs pos="1250">
                      <a:schemeClr val="tx1"/>
                    </a:gs>
                    <a:gs pos="100000">
                      <a:schemeClr val="tx1"/>
                    </a:gs>
                  </a:gsLst>
                  <a:lin ang="5400000" scaled="0"/>
                </a:gradFill>
                <a:latin typeface="+mn-lt"/>
                <a:ea typeface="+mn-ea"/>
                <a:cs typeface="+mn-cs"/>
              </a:defRPr>
            </a:lvl4pPr>
            <a:lvl5pPr marL="879967" indent="-252086">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391" marR="0" lvl="0" indent="-170391" algn="l" defTabSz="685714"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391" marR="0" lvl="1" indent="-170391" algn="l" defTabSz="685714"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391" marR="0" lvl="2" indent="-170391" algn="l" defTabSz="685714"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391" marR="0" lvl="3" indent="-170391" algn="l" defTabSz="685714"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391" marR="0" lvl="4" indent="-170391" algn="l" defTabSz="685714"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910362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048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01929" y="1054559"/>
            <a:ext cx="4033912" cy="1343662"/>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14"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4571999"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45" tIns="107556" rIns="134445" bIns="107556" numCol="1" rtlCol="0" anchor="ctr" anchorCtr="0" compatLnSpc="1">
            <a:prstTxWarp prst="textNoShape">
              <a:avLst/>
            </a:prstTxWarp>
          </a:bodyPr>
          <a:lstStyle/>
          <a:p>
            <a:pPr algn="ctr" defTabSz="685515" fontAlgn="base">
              <a:spcBef>
                <a:spcPct val="0"/>
              </a:spcBef>
              <a:spcAft>
                <a:spcPct val="0"/>
              </a:spcAft>
            </a:pPr>
            <a:endParaRPr lang="en-US" sz="147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054558"/>
            <a:ext cx="4370072" cy="2524647"/>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14"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2397809"/>
            <a:ext cx="4033912" cy="2527390"/>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1" y="3580371"/>
            <a:ext cx="4370071" cy="1343662"/>
          </a:xfrm>
        </p:spPr>
        <p:txBody>
          <a:bodyPr lIns="182880" tIns="146304" rIns="182880" bIns="146304" anchor="ctr">
            <a:noAutofit/>
          </a:bodyPr>
          <a:lstStyle>
            <a:lvl1pPr marL="0" indent="0" algn="ctr">
              <a:buNone/>
              <a:defRPr sz="2352">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146232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1" y="2907957"/>
            <a:ext cx="7395505" cy="621260"/>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2841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02375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773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6241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9233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87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416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17134"/>
            <a:ext cx="5178583" cy="674749"/>
          </a:xfrm>
        </p:spPr>
        <p:txBody>
          <a:bodyPr/>
          <a:lstStyle>
            <a:lvl1pPr>
              <a:defRPr sz="2940"/>
            </a:lvl1pPr>
          </a:lstStyle>
          <a:p>
            <a:r>
              <a:rPr lang="en-US"/>
              <a:t>Click to edit Master title style</a:t>
            </a:r>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58" indent="0">
              <a:buNone/>
              <a:defRPr/>
            </a:lvl2pPr>
            <a:lvl3pPr marL="336114" indent="0">
              <a:buNone/>
              <a:defRPr/>
            </a:lvl3pPr>
            <a:lvl4pPr marL="504172" indent="0">
              <a:buNone/>
              <a:defRPr/>
            </a:lvl4pPr>
            <a:lvl5pPr marL="672229"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3621650" cy="5143967"/>
          </a:xfrm>
          <a:prstGeom prst="rect">
            <a:avLst/>
          </a:prstGeom>
        </p:spPr>
      </p:pic>
    </p:spTree>
    <p:extLst>
      <p:ext uri="{BB962C8B-B14F-4D97-AF65-F5344CB8AC3E}">
        <p14:creationId xmlns:p14="http://schemas.microsoft.com/office/powerpoint/2010/main" val="31955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2"/>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77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3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65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81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2"/>
            <a:ext cx="3361593" cy="350768"/>
          </a:xfrm>
          <a:prstGeom prst="rect">
            <a:avLst/>
          </a:prstGeom>
          <a:noFill/>
          <a:ln w="12700">
            <a:noFill/>
            <a:miter lim="800000"/>
            <a:headEnd type="none" w="sm" len="sm"/>
            <a:tailEnd type="none" w="sm" len="sm"/>
          </a:ln>
          <a:effectLst/>
        </p:spPr>
        <p:txBody>
          <a:bodyPr vert="horz" wrap="square" lIns="134445" tIns="134445" rIns="134445" bIns="134445" numCol="1" anchor="t" anchorCtr="0" compatLnSpc="1">
            <a:prstTxWarp prst="textNoShape">
              <a:avLst/>
            </a:prstTxWarp>
            <a:spAutoFit/>
          </a:bodyPr>
          <a:lstStyle/>
          <a:p>
            <a:pPr defTabSz="685381"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5" y="352550"/>
            <a:ext cx="1067477" cy="228621"/>
          </a:xfrm>
          <a:prstGeom prst="rect">
            <a:avLst/>
          </a:prstGeom>
        </p:spPr>
      </p:pic>
    </p:spTree>
    <p:extLst>
      <p:ext uri="{BB962C8B-B14F-4D97-AF65-F5344CB8AC3E}">
        <p14:creationId xmlns:p14="http://schemas.microsoft.com/office/powerpoint/2010/main" val="594112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570"/>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80660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1517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24576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01696" y="214787"/>
            <a:ext cx="8740142" cy="695955"/>
          </a:xfrm>
          <a:prstGeom prst="rect">
            <a:avLst/>
          </a:prstGeom>
        </p:spPr>
        <p:txBody>
          <a:bodyPr/>
          <a:lstStyle>
            <a:lvl1pPr algn="l">
              <a:defRPr sz="3822">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42849779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01977" y="890733"/>
            <a:ext cx="8741309" cy="403331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31099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5.emf"/><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89" r:id="rId5"/>
    <p:sldLayoutId id="2147483691" r:id="rId6"/>
    <p:sldLayoutId id="2147483693" r:id="rId7"/>
    <p:sldLayoutId id="2147483694" r:id="rId8"/>
    <p:sldLayoutId id="2147483695" r:id="rId9"/>
    <p:sldLayoutId id="2147483696" r:id="rId10"/>
    <p:sldLayoutId id="2147483697" r:id="rId11"/>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891883"/>
            <a:ext cx="8740140" cy="174624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6890310" y="2259293"/>
            <a:ext cx="5143967" cy="624914"/>
          </a:xfrm>
          <a:prstGeom prst="rect">
            <a:avLst/>
          </a:prstGeom>
        </p:spPr>
      </p:pic>
    </p:spTree>
    <p:extLst>
      <p:ext uri="{BB962C8B-B14F-4D97-AF65-F5344CB8AC3E}">
        <p14:creationId xmlns:p14="http://schemas.microsoft.com/office/powerpoint/2010/main" val="2478695690"/>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Lst>
  <p:transition>
    <p:fade/>
  </p:transition>
  <p:txStyles>
    <p:titleStyle>
      <a:lvl1pPr algn="l" defTabSz="685714"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58" marR="0" indent="-168058" algn="l" defTabSz="68571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6" kern="1200" spc="0" baseline="0">
          <a:gradFill>
            <a:gsLst>
              <a:gs pos="1250">
                <a:schemeClr val="tx1"/>
              </a:gs>
              <a:gs pos="100000">
                <a:schemeClr val="tx1"/>
              </a:gs>
            </a:gsLst>
            <a:lin ang="5400000" scaled="0"/>
          </a:gradFill>
          <a:latin typeface="+mj-lt"/>
          <a:ea typeface="+mn-ea"/>
          <a:cs typeface="+mn-cs"/>
        </a:defRPr>
      </a:lvl1pPr>
      <a:lvl2pPr marL="336114" marR="0" indent="-168058" algn="l" defTabSz="68571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172" marR="0" indent="-168058" algn="l" defTabSz="68571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29" marR="0" indent="-168058" algn="l" defTabSz="68571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287" marR="0" indent="-168058" algn="l" defTabSz="68571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712"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69"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26"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84" indent="-171429" algn="l" defTabSz="68571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4" rtl="0" eaLnBrk="1" latinLnBrk="0" hangingPunct="1">
        <a:defRPr sz="1324" kern="1200">
          <a:solidFill>
            <a:schemeClr val="tx1"/>
          </a:solidFill>
          <a:latin typeface="+mn-lt"/>
          <a:ea typeface="+mn-ea"/>
          <a:cs typeface="+mn-cs"/>
        </a:defRPr>
      </a:lvl1pPr>
      <a:lvl2pPr marL="342856" algn="l" defTabSz="685714" rtl="0" eaLnBrk="1" latinLnBrk="0" hangingPunct="1">
        <a:defRPr sz="1324" kern="1200">
          <a:solidFill>
            <a:schemeClr val="tx1"/>
          </a:solidFill>
          <a:latin typeface="+mn-lt"/>
          <a:ea typeface="+mn-ea"/>
          <a:cs typeface="+mn-cs"/>
        </a:defRPr>
      </a:lvl2pPr>
      <a:lvl3pPr marL="685714" algn="l" defTabSz="685714" rtl="0" eaLnBrk="1" latinLnBrk="0" hangingPunct="1">
        <a:defRPr sz="1324" kern="1200">
          <a:solidFill>
            <a:schemeClr val="tx1"/>
          </a:solidFill>
          <a:latin typeface="+mn-lt"/>
          <a:ea typeface="+mn-ea"/>
          <a:cs typeface="+mn-cs"/>
        </a:defRPr>
      </a:lvl3pPr>
      <a:lvl4pPr marL="1028570" algn="l" defTabSz="685714" rtl="0" eaLnBrk="1" latinLnBrk="0" hangingPunct="1">
        <a:defRPr sz="1324" kern="1200">
          <a:solidFill>
            <a:schemeClr val="tx1"/>
          </a:solidFill>
          <a:latin typeface="+mn-lt"/>
          <a:ea typeface="+mn-ea"/>
          <a:cs typeface="+mn-cs"/>
        </a:defRPr>
      </a:lvl4pPr>
      <a:lvl5pPr marL="1371427" algn="l" defTabSz="685714" rtl="0" eaLnBrk="1" latinLnBrk="0" hangingPunct="1">
        <a:defRPr sz="1324" kern="1200">
          <a:solidFill>
            <a:schemeClr val="tx1"/>
          </a:solidFill>
          <a:latin typeface="+mn-lt"/>
          <a:ea typeface="+mn-ea"/>
          <a:cs typeface="+mn-cs"/>
        </a:defRPr>
      </a:lvl5pPr>
      <a:lvl6pPr marL="1714284" algn="l" defTabSz="685714" rtl="0" eaLnBrk="1" latinLnBrk="0" hangingPunct="1">
        <a:defRPr sz="1324" kern="1200">
          <a:solidFill>
            <a:schemeClr val="tx1"/>
          </a:solidFill>
          <a:latin typeface="+mn-lt"/>
          <a:ea typeface="+mn-ea"/>
          <a:cs typeface="+mn-cs"/>
        </a:defRPr>
      </a:lvl6pPr>
      <a:lvl7pPr marL="2057141" algn="l" defTabSz="685714" rtl="0" eaLnBrk="1" latinLnBrk="0" hangingPunct="1">
        <a:defRPr sz="1324" kern="1200">
          <a:solidFill>
            <a:schemeClr val="tx1"/>
          </a:solidFill>
          <a:latin typeface="+mn-lt"/>
          <a:ea typeface="+mn-ea"/>
          <a:cs typeface="+mn-cs"/>
        </a:defRPr>
      </a:lvl7pPr>
      <a:lvl8pPr marL="2399997" algn="l" defTabSz="685714" rtl="0" eaLnBrk="1" latinLnBrk="0" hangingPunct="1">
        <a:defRPr sz="1324" kern="1200">
          <a:solidFill>
            <a:schemeClr val="tx1"/>
          </a:solidFill>
          <a:latin typeface="+mn-lt"/>
          <a:ea typeface="+mn-ea"/>
          <a:cs typeface="+mn-cs"/>
        </a:defRPr>
      </a:lvl8pPr>
      <a:lvl9pPr marL="2742855" algn="l" defTabSz="68571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hyperlink" Target="https://github.com/docker/communitytools-image2docker-win" TargetMode="External"/><Relationship Id="rId4" Type="http://schemas.openxmlformats.org/officeDocument/2006/relationships/hyperlink" Target="https://www.powershellgallery.com/packages/Image2Docker/"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34.jpeg"/><Relationship Id="rId5" Type="http://schemas.openxmlformats.org/officeDocument/2006/relationships/image" Target="../media/image20.png"/><Relationship Id="rId4" Type="http://schemas.openxmlformats.org/officeDocument/2006/relationships/hyperlink" Target="https://hub.docker.com/r/microsoft/dotn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2.png"/><Relationship Id="rId7" Type="http://schemas.openxmlformats.org/officeDocument/2006/relationships/image" Target="../media/image41.jpe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1.png"/><Relationship Id="rId9"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50.png"/><Relationship Id="rId21" Type="http://schemas.openxmlformats.org/officeDocument/2006/relationships/image" Target="../media/image67.pn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43.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35.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0.png"/><Relationship Id="rId22"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hyperlink" Target="https://deis.com/blog/2016/kubernetes-illustrated-guide/" TargetMode="External"/><Relationship Id="rId2" Type="http://schemas.openxmlformats.org/officeDocument/2006/relationships/hyperlink" Target="https://docs.docker.com/" TargetMode="External"/><Relationship Id="rId1" Type="http://schemas.openxmlformats.org/officeDocument/2006/relationships/slideLayout" Target="../slideLayouts/slideLayout5.xml"/><Relationship Id="rId4" Type="http://schemas.openxmlformats.org/officeDocument/2006/relationships/hyperlink" Target="http://www.powershellmagazine.com/2017/11/20/containerizing-a-web-application"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hyperlink" Target="mailto:jan.egil.ring@crayon.com" TargetMode="External"/><Relationship Id="rId4" Type="http://schemas.openxmlformats.org/officeDocument/2006/relationships/hyperlink" Target="mailto:oyvind.kallstad@crayon.co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www.poshud.com/"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07556" tIns="67222" rIns="107556" bIns="67222" rtlCol="0" anchor="t">
            <a:noAutofit/>
          </a:bodyPr>
          <a:lstStyle/>
          <a:p>
            <a:r>
              <a:rPr lang="en-US" sz="3529"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258568" y="1003231"/>
            <a:ext cx="4145377" cy="39773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3"/>
          <p:cNvSpPr/>
          <p:nvPr/>
        </p:nvSpPr>
        <p:spPr bwMode="auto">
          <a:xfrm>
            <a:off x="4628020" y="1003231"/>
            <a:ext cx="4313199" cy="39773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874656" y="499063"/>
            <a:ext cx="2913201" cy="1512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765" dirty="0">
                <a:solidFill>
                  <a:schemeClr val="tx1"/>
                </a:solidFill>
                <a:latin typeface="Segoe UI"/>
                <a:ea typeface="Segoe UI" pitchFamily="34" charset="0"/>
                <a:cs typeface="Segoe UI" pitchFamily="34" charset="0"/>
              </a:rPr>
              <a:t>Consistency</a:t>
            </a:r>
          </a:p>
        </p:txBody>
      </p:sp>
      <p:sp>
        <p:nvSpPr>
          <p:cNvPr id="7" name="Rectangle: Rounded Corners 6"/>
          <p:cNvSpPr/>
          <p:nvPr/>
        </p:nvSpPr>
        <p:spPr bwMode="auto">
          <a:xfrm>
            <a:off x="2610161" y="1759482"/>
            <a:ext cx="1478891" cy="72824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324" dirty="0">
                <a:solidFill>
                  <a:srgbClr val="D83B01"/>
                </a:solidFill>
                <a:latin typeface="Segoe UI"/>
                <a:ea typeface="Segoe UI" pitchFamily="34" charset="0"/>
                <a:cs typeface="Segoe UI" pitchFamily="34" charset="0"/>
              </a:rPr>
              <a:t>Fast Iterations</a:t>
            </a:r>
          </a:p>
        </p:txBody>
      </p:sp>
      <p:sp>
        <p:nvSpPr>
          <p:cNvPr id="8" name="Rectangle: Rounded Corners 7"/>
          <p:cNvSpPr/>
          <p:nvPr/>
        </p:nvSpPr>
        <p:spPr bwMode="auto">
          <a:xfrm>
            <a:off x="538661" y="1739461"/>
            <a:ext cx="1478891" cy="72824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324" dirty="0">
                <a:solidFill>
                  <a:srgbClr val="D83B01"/>
                </a:solidFill>
                <a:latin typeface="Segoe UI"/>
                <a:ea typeface="Segoe UI" pitchFamily="34" charset="0"/>
                <a:cs typeface="Segoe UI" pitchFamily="34" charset="0"/>
              </a:rPr>
              <a:t>Rapid</a:t>
            </a:r>
          </a:p>
          <a:p>
            <a:pPr algn="ctr" defTabSz="685602" fontAlgn="base">
              <a:lnSpc>
                <a:spcPct val="90000"/>
              </a:lnSpc>
              <a:spcBef>
                <a:spcPct val="0"/>
              </a:spcBef>
              <a:spcAft>
                <a:spcPct val="0"/>
              </a:spcAft>
              <a:defRPr/>
            </a:pPr>
            <a:r>
              <a:rPr lang="en-US" sz="1324" dirty="0">
                <a:solidFill>
                  <a:srgbClr val="D83B01"/>
                </a:solidFill>
                <a:latin typeface="Segoe UI"/>
                <a:ea typeface="Segoe UI" pitchFamily="34" charset="0"/>
                <a:cs typeface="Segoe UI" pitchFamily="34" charset="0"/>
              </a:rPr>
              <a:t>Deployment</a:t>
            </a:r>
          </a:p>
        </p:txBody>
      </p:sp>
      <p:sp>
        <p:nvSpPr>
          <p:cNvPr id="9" name="Rectangle: Rounded Corners 8"/>
          <p:cNvSpPr/>
          <p:nvPr/>
        </p:nvSpPr>
        <p:spPr bwMode="auto">
          <a:xfrm>
            <a:off x="538661" y="2839813"/>
            <a:ext cx="1478891" cy="72824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324" dirty="0">
                <a:solidFill>
                  <a:srgbClr val="D83B01"/>
                </a:solidFill>
                <a:latin typeface="Segoe UI"/>
                <a:ea typeface="Segoe UI" pitchFamily="34" charset="0"/>
                <a:cs typeface="Segoe UI" pitchFamily="34" charset="0"/>
              </a:rPr>
              <a:t>Reproducibility</a:t>
            </a:r>
          </a:p>
        </p:txBody>
      </p:sp>
      <p:sp>
        <p:nvSpPr>
          <p:cNvPr id="12" name="Rectangle: Rounded Corners 11"/>
          <p:cNvSpPr/>
          <p:nvPr/>
        </p:nvSpPr>
        <p:spPr bwMode="auto">
          <a:xfrm>
            <a:off x="4877510" y="1758791"/>
            <a:ext cx="1478891" cy="72824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324" dirty="0">
                <a:solidFill>
                  <a:srgbClr val="D83B01"/>
                </a:solidFill>
                <a:latin typeface="Segoe UI"/>
                <a:ea typeface="Segoe UI" pitchFamily="34" charset="0"/>
                <a:cs typeface="Segoe UI" pitchFamily="34" charset="0"/>
              </a:rPr>
              <a:t>Service Separation</a:t>
            </a:r>
          </a:p>
        </p:txBody>
      </p:sp>
      <p:sp>
        <p:nvSpPr>
          <p:cNvPr id="13" name="Rectangle: Rounded Corners 12"/>
          <p:cNvSpPr/>
          <p:nvPr/>
        </p:nvSpPr>
        <p:spPr bwMode="auto">
          <a:xfrm>
            <a:off x="7140661" y="1739461"/>
            <a:ext cx="1478891" cy="72824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324" dirty="0">
                <a:solidFill>
                  <a:srgbClr val="D83B01"/>
                </a:solidFill>
                <a:latin typeface="Segoe UI"/>
                <a:ea typeface="Segoe UI" pitchFamily="34" charset="0"/>
                <a:cs typeface="Segoe UI" pitchFamily="34" charset="0"/>
              </a:rPr>
              <a:t>High Availability</a:t>
            </a:r>
          </a:p>
        </p:txBody>
      </p:sp>
      <p:sp>
        <p:nvSpPr>
          <p:cNvPr id="14" name="Rectangle: Rounded Corners 13"/>
          <p:cNvSpPr/>
          <p:nvPr/>
        </p:nvSpPr>
        <p:spPr bwMode="auto">
          <a:xfrm>
            <a:off x="7144282" y="2859834"/>
            <a:ext cx="1478891" cy="72824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324" dirty="0">
                <a:solidFill>
                  <a:srgbClr val="D83B01"/>
                </a:solidFill>
                <a:latin typeface="Segoe UI"/>
                <a:ea typeface="Segoe UI" pitchFamily="34" charset="0"/>
                <a:cs typeface="Segoe UI" pitchFamily="34" charset="0"/>
              </a:rPr>
              <a:t>Test at Scale</a:t>
            </a:r>
          </a:p>
        </p:txBody>
      </p:sp>
      <p:sp>
        <p:nvSpPr>
          <p:cNvPr id="15" name="Rectangle: Rounded Corners 14"/>
          <p:cNvSpPr/>
          <p:nvPr/>
        </p:nvSpPr>
        <p:spPr bwMode="auto">
          <a:xfrm>
            <a:off x="2610161" y="2839813"/>
            <a:ext cx="1478891" cy="72824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324" dirty="0">
                <a:solidFill>
                  <a:srgbClr val="D83B01"/>
                </a:solidFill>
                <a:latin typeface="Segoe UI"/>
                <a:ea typeface="Segoe UI" pitchFamily="34" charset="0"/>
                <a:cs typeface="Segoe UI" pitchFamily="34" charset="0"/>
              </a:rPr>
              <a:t>On Any Cloud</a:t>
            </a:r>
          </a:p>
        </p:txBody>
      </p:sp>
      <p:sp>
        <p:nvSpPr>
          <p:cNvPr id="17" name="Rectangle: Rounded Corners 16"/>
          <p:cNvSpPr/>
          <p:nvPr/>
        </p:nvSpPr>
        <p:spPr bwMode="auto">
          <a:xfrm>
            <a:off x="4877510" y="2879164"/>
            <a:ext cx="1478891" cy="72824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324" dirty="0">
                <a:solidFill>
                  <a:srgbClr val="D83B01"/>
                </a:solidFill>
                <a:latin typeface="Segoe UI"/>
                <a:ea typeface="Segoe UI" pitchFamily="34" charset="0"/>
                <a:cs typeface="Segoe UI" pitchFamily="34" charset="0"/>
              </a:rPr>
              <a:t>Scalability</a:t>
            </a:r>
          </a:p>
        </p:txBody>
      </p:sp>
      <p:sp>
        <p:nvSpPr>
          <p:cNvPr id="18" name="Rectangle: Rounded Corners 17"/>
          <p:cNvSpPr/>
          <p:nvPr/>
        </p:nvSpPr>
        <p:spPr bwMode="auto">
          <a:xfrm>
            <a:off x="6129434" y="3960186"/>
            <a:ext cx="1478891" cy="72824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324">
                <a:solidFill>
                  <a:srgbClr val="D83B01"/>
                </a:solidFill>
                <a:latin typeface="Segoe UI"/>
                <a:ea typeface="Segoe UI" pitchFamily="34" charset="0"/>
                <a:cs typeface="Segoe UI" pitchFamily="34" charset="0"/>
              </a:rPr>
              <a:t>Reduced Costs</a:t>
            </a:r>
            <a:endParaRPr lang="en-US" sz="1324" dirty="0">
              <a:solidFill>
                <a:srgbClr val="D83B01"/>
              </a:solidFill>
              <a:latin typeface="Segoe UI"/>
              <a:ea typeface="Segoe UI" pitchFamily="34" charset="0"/>
              <a:cs typeface="Segoe UI" pitchFamily="34" charset="0"/>
            </a:endParaRPr>
          </a:p>
        </p:txBody>
      </p:sp>
      <p:sp>
        <p:nvSpPr>
          <p:cNvPr id="19" name="Rectangle: Rounded Corners 18"/>
          <p:cNvSpPr/>
          <p:nvPr/>
        </p:nvSpPr>
        <p:spPr bwMode="auto">
          <a:xfrm>
            <a:off x="1591811" y="3960186"/>
            <a:ext cx="1478891" cy="72824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324" dirty="0">
                <a:solidFill>
                  <a:srgbClr val="D83B01"/>
                </a:solidFill>
                <a:latin typeface="Segoe UI"/>
                <a:ea typeface="Segoe UI" pitchFamily="34" charset="0"/>
                <a:cs typeface="Segoe UI" pitchFamily="34" charset="0"/>
              </a:rPr>
              <a:t>Immutability</a:t>
            </a:r>
          </a:p>
        </p:txBody>
      </p:sp>
      <p:sp>
        <p:nvSpPr>
          <p:cNvPr id="20" name="Rectangle 19"/>
          <p:cNvSpPr/>
          <p:nvPr/>
        </p:nvSpPr>
        <p:spPr bwMode="auto">
          <a:xfrm>
            <a:off x="5412279" y="504430"/>
            <a:ext cx="2913201" cy="1512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765" dirty="0">
                <a:solidFill>
                  <a:schemeClr val="tx1"/>
                </a:solidFill>
                <a:latin typeface="Segoe UI"/>
                <a:ea typeface="Segoe UI" pitchFamily="34" charset="0"/>
                <a:cs typeface="Segoe UI" pitchFamily="34" charset="0"/>
              </a:rPr>
              <a:t>Efficiency</a:t>
            </a:r>
          </a:p>
        </p:txBody>
      </p:sp>
    </p:spTree>
    <p:extLst>
      <p:ext uri="{BB962C8B-B14F-4D97-AF65-F5344CB8AC3E}">
        <p14:creationId xmlns:p14="http://schemas.microsoft.com/office/powerpoint/2010/main" val="1958963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02551" y="892359"/>
            <a:ext cx="8740640" cy="207152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t" anchorCtr="0" compatLnSpc="1">
            <a:prstTxWarp prst="textNoShape">
              <a:avLst/>
            </a:prstTxWarp>
          </a:bodyPr>
          <a:lstStyle/>
          <a:p>
            <a:pPr algn="ctr" defTabSz="685602" fontAlgn="base">
              <a:spcBef>
                <a:spcPct val="0"/>
              </a:spcBef>
              <a:spcAft>
                <a:spcPct val="0"/>
              </a:spcAft>
              <a:defRPr/>
            </a:pPr>
            <a:r>
              <a:rPr lang="en-US" sz="2353" dirty="0" err="1">
                <a:solidFill>
                  <a:schemeClr val="tx1"/>
                </a:solidFill>
                <a:latin typeface="Segoe UI"/>
              </a:rPr>
              <a:t>NodeJS</a:t>
            </a:r>
            <a:r>
              <a:rPr lang="en-US" sz="2353" dirty="0">
                <a:solidFill>
                  <a:schemeClr val="tx1"/>
                </a:solidFill>
                <a:latin typeface="Segoe UI"/>
              </a:rPr>
              <a:t> with Nano Server</a:t>
            </a:r>
          </a:p>
        </p:txBody>
      </p:sp>
      <p:sp>
        <p:nvSpPr>
          <p:cNvPr id="6" name="Rectangle: Rounded Corners 5"/>
          <p:cNvSpPr/>
          <p:nvPr/>
        </p:nvSpPr>
        <p:spPr bwMode="auto">
          <a:xfrm>
            <a:off x="301018" y="1452545"/>
            <a:ext cx="4201395" cy="78426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defRPr/>
            </a:pPr>
            <a:r>
              <a:rPr lang="en-US" sz="1765" dirty="0">
                <a:solidFill>
                  <a:srgbClr val="505050"/>
                </a:solidFill>
                <a:latin typeface="Segoe UI"/>
              </a:rPr>
              <a:t>Windows Server Container</a:t>
            </a:r>
          </a:p>
          <a:p>
            <a:pPr algn="ctr" defTabSz="685602" fontAlgn="base">
              <a:spcBef>
                <a:spcPct val="0"/>
              </a:spcBef>
              <a:spcAft>
                <a:spcPct val="0"/>
              </a:spcAft>
              <a:defRPr/>
            </a:pPr>
            <a:r>
              <a:rPr lang="en-US" sz="1765" b="1" dirty="0">
                <a:solidFill>
                  <a:srgbClr val="505050"/>
                </a:solidFill>
                <a:latin typeface="Segoe UI"/>
              </a:rPr>
              <a:t>Under 600 Milliseconds!</a:t>
            </a:r>
            <a:endParaRPr lang="en-US" sz="1765" dirty="0">
              <a:solidFill>
                <a:srgbClr val="505050"/>
              </a:solidFill>
              <a:latin typeface="Segoe UI"/>
            </a:endParaRPr>
          </a:p>
        </p:txBody>
      </p:sp>
      <p:sp>
        <p:nvSpPr>
          <p:cNvPr id="7" name="Rectangle: Rounded Corners 6"/>
          <p:cNvSpPr/>
          <p:nvPr/>
        </p:nvSpPr>
        <p:spPr bwMode="auto">
          <a:xfrm>
            <a:off x="301017" y="2347677"/>
            <a:ext cx="8543708" cy="461756"/>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defRPr/>
            </a:pPr>
            <a:r>
              <a:rPr lang="en-US" sz="1765" dirty="0">
                <a:solidFill>
                  <a:srgbClr val="505050"/>
                </a:solidFill>
                <a:latin typeface="Segoe UI"/>
              </a:rPr>
              <a:t>A virtual machine takes ~</a:t>
            </a:r>
            <a:r>
              <a:rPr lang="en-US" sz="1765" b="1" dirty="0">
                <a:solidFill>
                  <a:srgbClr val="505050"/>
                </a:solidFill>
                <a:latin typeface="Segoe UI"/>
              </a:rPr>
              <a:t>3 seconds</a:t>
            </a:r>
            <a:endParaRPr lang="en-US" sz="1765" dirty="0">
              <a:solidFill>
                <a:srgbClr val="505050"/>
              </a:solidFill>
              <a:latin typeface="Segoe UI"/>
            </a:endParaRPr>
          </a:p>
        </p:txBody>
      </p:sp>
      <p:sp>
        <p:nvSpPr>
          <p:cNvPr id="8" name="Rectangle: Rounded Corners 7"/>
          <p:cNvSpPr/>
          <p:nvPr/>
        </p:nvSpPr>
        <p:spPr bwMode="auto">
          <a:xfrm>
            <a:off x="4643330" y="1440104"/>
            <a:ext cx="4201395" cy="80914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defRPr/>
            </a:pPr>
            <a:r>
              <a:rPr lang="en-US" sz="1765" dirty="0">
                <a:solidFill>
                  <a:srgbClr val="505050"/>
                </a:solidFill>
                <a:latin typeface="Segoe UI"/>
              </a:rPr>
              <a:t>Hyper-V Container</a:t>
            </a:r>
          </a:p>
          <a:p>
            <a:pPr algn="ctr" defTabSz="685602" fontAlgn="base">
              <a:spcBef>
                <a:spcPct val="0"/>
              </a:spcBef>
              <a:spcAft>
                <a:spcPct val="0"/>
              </a:spcAft>
              <a:defRPr/>
            </a:pPr>
            <a:r>
              <a:rPr lang="en-US" sz="1765" b="1" dirty="0">
                <a:solidFill>
                  <a:srgbClr val="505050"/>
                </a:solidFill>
                <a:latin typeface="Segoe UI"/>
              </a:rPr>
              <a:t>~1.75 seconds</a:t>
            </a:r>
            <a:endParaRPr lang="en-US" sz="1765" dirty="0">
              <a:solidFill>
                <a:srgbClr val="505050"/>
              </a:solidFill>
              <a:latin typeface="Segoe UI"/>
            </a:endParaRPr>
          </a:p>
        </p:txBody>
      </p:sp>
      <p:sp>
        <p:nvSpPr>
          <p:cNvPr id="2" name="Title 1"/>
          <p:cNvSpPr>
            <a:spLocks noGrp="1"/>
          </p:cNvSpPr>
          <p:nvPr>
            <p:ph type="title"/>
          </p:nvPr>
        </p:nvSpPr>
        <p:spPr>
          <a:xfrm>
            <a:off x="559623" y="365"/>
            <a:ext cx="7885581" cy="994031"/>
          </a:xfrm>
        </p:spPr>
        <p:txBody>
          <a:bodyPr/>
          <a:lstStyle/>
          <a:p>
            <a:r>
              <a:rPr lang="en-US" dirty="0"/>
              <a:t>Startup Performance</a:t>
            </a:r>
          </a:p>
        </p:txBody>
      </p:sp>
      <p:sp>
        <p:nvSpPr>
          <p:cNvPr id="13" name="Rectangle: Rounded Corners 12"/>
          <p:cNvSpPr/>
          <p:nvPr/>
        </p:nvSpPr>
        <p:spPr bwMode="auto">
          <a:xfrm>
            <a:off x="202551" y="3038549"/>
            <a:ext cx="8740640" cy="207152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t" anchorCtr="0" compatLnSpc="1">
            <a:prstTxWarp prst="textNoShape">
              <a:avLst/>
            </a:prstTxWarp>
          </a:bodyPr>
          <a:lstStyle/>
          <a:p>
            <a:pPr algn="ctr" defTabSz="685602" fontAlgn="base">
              <a:spcBef>
                <a:spcPct val="0"/>
              </a:spcBef>
              <a:spcAft>
                <a:spcPct val="0"/>
              </a:spcAft>
              <a:defRPr/>
            </a:pPr>
            <a:r>
              <a:rPr lang="en-US" sz="2353" dirty="0" err="1">
                <a:solidFill>
                  <a:schemeClr val="tx1"/>
                </a:solidFill>
                <a:latin typeface="Segoe UI"/>
              </a:rPr>
              <a:t>NodeJS</a:t>
            </a:r>
            <a:r>
              <a:rPr lang="en-US" sz="2353" dirty="0">
                <a:solidFill>
                  <a:schemeClr val="tx1"/>
                </a:solidFill>
                <a:latin typeface="Segoe UI"/>
              </a:rPr>
              <a:t> with Windows Server Core</a:t>
            </a:r>
          </a:p>
        </p:txBody>
      </p:sp>
      <p:sp>
        <p:nvSpPr>
          <p:cNvPr id="14" name="Rectangle: Rounded Corners 13"/>
          <p:cNvSpPr/>
          <p:nvPr/>
        </p:nvSpPr>
        <p:spPr bwMode="auto">
          <a:xfrm>
            <a:off x="301018" y="3598735"/>
            <a:ext cx="4201395" cy="78426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defRPr/>
            </a:pPr>
            <a:r>
              <a:rPr lang="en-US" sz="1765" dirty="0">
                <a:solidFill>
                  <a:srgbClr val="505050"/>
                </a:solidFill>
                <a:latin typeface="Segoe UI"/>
              </a:rPr>
              <a:t>Windows Server Container</a:t>
            </a:r>
          </a:p>
          <a:p>
            <a:pPr algn="ctr" defTabSz="685602" fontAlgn="base">
              <a:spcBef>
                <a:spcPct val="0"/>
              </a:spcBef>
              <a:spcAft>
                <a:spcPct val="0"/>
              </a:spcAft>
              <a:defRPr/>
            </a:pPr>
            <a:r>
              <a:rPr lang="en-US" sz="1765" b="1" dirty="0">
                <a:solidFill>
                  <a:srgbClr val="505050"/>
                </a:solidFill>
                <a:latin typeface="Segoe UI"/>
              </a:rPr>
              <a:t>~1 second</a:t>
            </a:r>
            <a:endParaRPr lang="en-US" sz="1765" dirty="0">
              <a:solidFill>
                <a:srgbClr val="505050"/>
              </a:solidFill>
              <a:latin typeface="Segoe UI"/>
            </a:endParaRPr>
          </a:p>
        </p:txBody>
      </p:sp>
      <p:sp>
        <p:nvSpPr>
          <p:cNvPr id="15" name="Rectangle: Rounded Corners 14"/>
          <p:cNvSpPr/>
          <p:nvPr/>
        </p:nvSpPr>
        <p:spPr bwMode="auto">
          <a:xfrm>
            <a:off x="301017" y="4493868"/>
            <a:ext cx="8543708" cy="461756"/>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defRPr/>
            </a:pPr>
            <a:r>
              <a:rPr lang="en-US" sz="1765" dirty="0">
                <a:solidFill>
                  <a:srgbClr val="505050"/>
                </a:solidFill>
                <a:latin typeface="Segoe UI"/>
              </a:rPr>
              <a:t>A virtual machine takes ~</a:t>
            </a:r>
            <a:r>
              <a:rPr lang="en-US" sz="1765" b="1" dirty="0">
                <a:solidFill>
                  <a:srgbClr val="505050"/>
                </a:solidFill>
                <a:latin typeface="Segoe UI"/>
              </a:rPr>
              <a:t>5 seconds to over a min</a:t>
            </a:r>
            <a:endParaRPr lang="en-US" sz="1765" dirty="0">
              <a:solidFill>
                <a:srgbClr val="505050"/>
              </a:solidFill>
              <a:latin typeface="Segoe UI"/>
            </a:endParaRPr>
          </a:p>
        </p:txBody>
      </p:sp>
      <p:sp>
        <p:nvSpPr>
          <p:cNvPr id="16" name="Rectangle: Rounded Corners 15"/>
          <p:cNvSpPr/>
          <p:nvPr/>
        </p:nvSpPr>
        <p:spPr bwMode="auto">
          <a:xfrm>
            <a:off x="4643330" y="3586294"/>
            <a:ext cx="4201395" cy="80914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defRPr/>
            </a:pPr>
            <a:r>
              <a:rPr lang="en-US" sz="1765" dirty="0">
                <a:solidFill>
                  <a:srgbClr val="505050"/>
                </a:solidFill>
                <a:latin typeface="Segoe UI"/>
              </a:rPr>
              <a:t>Hyper-V Container</a:t>
            </a:r>
          </a:p>
          <a:p>
            <a:pPr algn="ctr" defTabSz="685602" fontAlgn="base">
              <a:spcBef>
                <a:spcPct val="0"/>
              </a:spcBef>
              <a:spcAft>
                <a:spcPct val="0"/>
              </a:spcAft>
              <a:defRPr/>
            </a:pPr>
            <a:r>
              <a:rPr lang="en-US" sz="1765" b="1" dirty="0">
                <a:solidFill>
                  <a:srgbClr val="505050"/>
                </a:solidFill>
                <a:latin typeface="Segoe UI"/>
              </a:rPr>
              <a:t>~3.3 seconds</a:t>
            </a:r>
            <a:endParaRPr lang="en-US" sz="1765" dirty="0">
              <a:solidFill>
                <a:srgbClr val="505050"/>
              </a:solidFill>
              <a:latin typeface="Segoe UI"/>
            </a:endParaRPr>
          </a:p>
        </p:txBody>
      </p:sp>
    </p:spTree>
    <p:extLst>
      <p:ext uri="{BB962C8B-B14F-4D97-AF65-F5344CB8AC3E}">
        <p14:creationId xmlns:p14="http://schemas.microsoft.com/office/powerpoint/2010/main" val="4181806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02551" y="892359"/>
            <a:ext cx="8740640" cy="207152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t" anchorCtr="0" compatLnSpc="1">
            <a:prstTxWarp prst="textNoShape">
              <a:avLst/>
            </a:prstTxWarp>
          </a:bodyPr>
          <a:lstStyle/>
          <a:p>
            <a:pPr algn="ctr" defTabSz="685602" fontAlgn="base">
              <a:spcBef>
                <a:spcPct val="0"/>
              </a:spcBef>
              <a:spcAft>
                <a:spcPct val="0"/>
              </a:spcAft>
              <a:defRPr/>
            </a:pPr>
            <a:r>
              <a:rPr lang="en-US" sz="2353" dirty="0" err="1">
                <a:solidFill>
                  <a:schemeClr val="tx1"/>
                </a:solidFill>
                <a:latin typeface="Segoe UI"/>
              </a:rPr>
              <a:t>NodeJS</a:t>
            </a:r>
            <a:r>
              <a:rPr lang="en-US" sz="2353" dirty="0">
                <a:solidFill>
                  <a:schemeClr val="tx1"/>
                </a:solidFill>
                <a:latin typeface="Segoe UI"/>
              </a:rPr>
              <a:t> with Nano Server</a:t>
            </a:r>
          </a:p>
        </p:txBody>
      </p:sp>
      <p:sp>
        <p:nvSpPr>
          <p:cNvPr id="6" name="Rectangle: Rounded Corners 5"/>
          <p:cNvSpPr/>
          <p:nvPr/>
        </p:nvSpPr>
        <p:spPr bwMode="auto">
          <a:xfrm>
            <a:off x="301018" y="1452545"/>
            <a:ext cx="4201395" cy="139929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defRPr/>
            </a:pPr>
            <a:r>
              <a:rPr lang="en-US" sz="1765" dirty="0">
                <a:solidFill>
                  <a:srgbClr val="505050"/>
                </a:solidFill>
                <a:latin typeface="Segoe UI"/>
              </a:rPr>
              <a:t>Windows Server Container</a:t>
            </a:r>
          </a:p>
          <a:p>
            <a:pPr algn="ctr" defTabSz="685602" fontAlgn="base">
              <a:spcBef>
                <a:spcPct val="0"/>
              </a:spcBef>
              <a:spcAft>
                <a:spcPct val="0"/>
              </a:spcAft>
              <a:defRPr/>
            </a:pPr>
            <a:endParaRPr lang="en-US" sz="1765" dirty="0">
              <a:solidFill>
                <a:srgbClr val="505050"/>
              </a:solidFill>
              <a:latin typeface="Segoe UI"/>
            </a:endParaRPr>
          </a:p>
          <a:p>
            <a:pPr algn="ctr" defTabSz="685602" fontAlgn="base">
              <a:spcBef>
                <a:spcPct val="0"/>
              </a:spcBef>
              <a:spcAft>
                <a:spcPct val="0"/>
              </a:spcAft>
              <a:defRPr/>
            </a:pPr>
            <a:r>
              <a:rPr lang="en-US" sz="1765" dirty="0">
                <a:solidFill>
                  <a:srgbClr val="505050"/>
                </a:solidFill>
                <a:latin typeface="Segoe UI"/>
              </a:rPr>
              <a:t>First Container </a:t>
            </a:r>
            <a:r>
              <a:rPr lang="en-US" sz="1765" b="1" dirty="0">
                <a:solidFill>
                  <a:srgbClr val="505050"/>
                </a:solidFill>
                <a:latin typeface="Segoe UI"/>
              </a:rPr>
              <a:t>~120MB</a:t>
            </a:r>
          </a:p>
          <a:p>
            <a:pPr algn="ctr" defTabSz="685602" fontAlgn="base">
              <a:spcBef>
                <a:spcPct val="0"/>
              </a:spcBef>
              <a:spcAft>
                <a:spcPct val="0"/>
              </a:spcAft>
              <a:defRPr/>
            </a:pPr>
            <a:r>
              <a:rPr lang="en-US" sz="1765" dirty="0">
                <a:solidFill>
                  <a:srgbClr val="505050"/>
                </a:solidFill>
                <a:latin typeface="Segoe UI"/>
              </a:rPr>
              <a:t>Additional Containers </a:t>
            </a:r>
            <a:r>
              <a:rPr lang="en-US" sz="1765" b="1" dirty="0">
                <a:solidFill>
                  <a:srgbClr val="505050"/>
                </a:solidFill>
                <a:latin typeface="Segoe UI"/>
              </a:rPr>
              <a:t>~75MB</a:t>
            </a:r>
          </a:p>
        </p:txBody>
      </p:sp>
      <p:sp>
        <p:nvSpPr>
          <p:cNvPr id="8" name="Rectangle: Rounded Corners 7"/>
          <p:cNvSpPr/>
          <p:nvPr/>
        </p:nvSpPr>
        <p:spPr bwMode="auto">
          <a:xfrm>
            <a:off x="4643330" y="1440102"/>
            <a:ext cx="4201395" cy="141174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defRPr/>
            </a:pPr>
            <a:r>
              <a:rPr lang="en-US" sz="1765" dirty="0">
                <a:solidFill>
                  <a:srgbClr val="505050"/>
                </a:solidFill>
                <a:latin typeface="Segoe UI"/>
              </a:rPr>
              <a:t>Hyper-V Container</a:t>
            </a:r>
          </a:p>
          <a:p>
            <a:pPr algn="ctr" defTabSz="685602" fontAlgn="base">
              <a:spcBef>
                <a:spcPct val="0"/>
              </a:spcBef>
              <a:spcAft>
                <a:spcPct val="0"/>
              </a:spcAft>
              <a:defRPr/>
            </a:pPr>
            <a:endParaRPr lang="en-US" sz="1765" dirty="0">
              <a:solidFill>
                <a:srgbClr val="505050"/>
              </a:solidFill>
              <a:latin typeface="Segoe UI"/>
            </a:endParaRPr>
          </a:p>
          <a:p>
            <a:pPr algn="ctr" defTabSz="685602" fontAlgn="base">
              <a:spcBef>
                <a:spcPct val="0"/>
              </a:spcBef>
              <a:spcAft>
                <a:spcPct val="0"/>
              </a:spcAft>
              <a:defRPr/>
            </a:pPr>
            <a:r>
              <a:rPr lang="en-US" sz="1765" dirty="0">
                <a:solidFill>
                  <a:srgbClr val="505050"/>
                </a:solidFill>
                <a:latin typeface="Segoe UI"/>
              </a:rPr>
              <a:t>First Container </a:t>
            </a:r>
            <a:r>
              <a:rPr lang="en-US" sz="1765" b="1" dirty="0">
                <a:solidFill>
                  <a:srgbClr val="505050"/>
                </a:solidFill>
                <a:latin typeface="Segoe UI"/>
              </a:rPr>
              <a:t>~340MB</a:t>
            </a:r>
          </a:p>
          <a:p>
            <a:pPr algn="ctr" defTabSz="685602" fontAlgn="base">
              <a:spcBef>
                <a:spcPct val="0"/>
              </a:spcBef>
              <a:spcAft>
                <a:spcPct val="0"/>
              </a:spcAft>
              <a:defRPr/>
            </a:pPr>
            <a:r>
              <a:rPr lang="en-US" sz="1765" dirty="0">
                <a:solidFill>
                  <a:srgbClr val="505050"/>
                </a:solidFill>
                <a:latin typeface="Segoe UI"/>
              </a:rPr>
              <a:t>Additional Containers </a:t>
            </a:r>
            <a:r>
              <a:rPr lang="en-US" sz="1765" b="1" dirty="0">
                <a:solidFill>
                  <a:srgbClr val="505050"/>
                </a:solidFill>
                <a:latin typeface="Segoe UI"/>
              </a:rPr>
              <a:t>~150MB</a:t>
            </a:r>
          </a:p>
        </p:txBody>
      </p:sp>
      <p:sp>
        <p:nvSpPr>
          <p:cNvPr id="2" name="Title 1"/>
          <p:cNvSpPr>
            <a:spLocks noGrp="1"/>
          </p:cNvSpPr>
          <p:nvPr>
            <p:ph type="title"/>
          </p:nvPr>
        </p:nvSpPr>
        <p:spPr>
          <a:xfrm>
            <a:off x="630080" y="365"/>
            <a:ext cx="7885581" cy="994031"/>
          </a:xfrm>
        </p:spPr>
        <p:txBody>
          <a:bodyPr/>
          <a:lstStyle/>
          <a:p>
            <a:r>
              <a:rPr lang="en-US" dirty="0"/>
              <a:t>Density</a:t>
            </a:r>
          </a:p>
        </p:txBody>
      </p:sp>
      <p:sp>
        <p:nvSpPr>
          <p:cNvPr id="13" name="Rectangle: Rounded Corners 12"/>
          <p:cNvSpPr/>
          <p:nvPr/>
        </p:nvSpPr>
        <p:spPr bwMode="auto">
          <a:xfrm>
            <a:off x="202551" y="3038549"/>
            <a:ext cx="8740640" cy="207152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t" anchorCtr="0" compatLnSpc="1">
            <a:prstTxWarp prst="textNoShape">
              <a:avLst/>
            </a:prstTxWarp>
          </a:bodyPr>
          <a:lstStyle/>
          <a:p>
            <a:pPr algn="ctr" defTabSz="685602" fontAlgn="base">
              <a:spcBef>
                <a:spcPct val="0"/>
              </a:spcBef>
              <a:spcAft>
                <a:spcPct val="0"/>
              </a:spcAft>
              <a:defRPr/>
            </a:pPr>
            <a:r>
              <a:rPr lang="en-US" sz="2353" dirty="0" err="1">
                <a:solidFill>
                  <a:schemeClr val="tx1"/>
                </a:solidFill>
                <a:latin typeface="Segoe UI"/>
              </a:rPr>
              <a:t>NodeJS</a:t>
            </a:r>
            <a:r>
              <a:rPr lang="en-US" sz="2353" dirty="0">
                <a:solidFill>
                  <a:schemeClr val="tx1"/>
                </a:solidFill>
                <a:latin typeface="Segoe UI"/>
              </a:rPr>
              <a:t> with Windows Server Core</a:t>
            </a:r>
          </a:p>
        </p:txBody>
      </p:sp>
      <p:sp>
        <p:nvSpPr>
          <p:cNvPr id="14" name="Rectangle: Rounded Corners 13"/>
          <p:cNvSpPr/>
          <p:nvPr/>
        </p:nvSpPr>
        <p:spPr bwMode="auto">
          <a:xfrm>
            <a:off x="301018" y="3598735"/>
            <a:ext cx="4201395" cy="1381815"/>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defRPr/>
            </a:pPr>
            <a:r>
              <a:rPr lang="en-US" sz="1765" dirty="0">
                <a:solidFill>
                  <a:srgbClr val="505050"/>
                </a:solidFill>
                <a:latin typeface="Segoe UI"/>
              </a:rPr>
              <a:t>Windows Server Container</a:t>
            </a:r>
          </a:p>
          <a:p>
            <a:pPr algn="ctr" defTabSz="685602" fontAlgn="base">
              <a:spcBef>
                <a:spcPct val="0"/>
              </a:spcBef>
              <a:spcAft>
                <a:spcPct val="0"/>
              </a:spcAft>
              <a:defRPr/>
            </a:pPr>
            <a:endParaRPr lang="en-US" sz="1765" dirty="0">
              <a:solidFill>
                <a:srgbClr val="505050"/>
              </a:solidFill>
              <a:latin typeface="Segoe UI"/>
            </a:endParaRPr>
          </a:p>
          <a:p>
            <a:pPr algn="ctr" defTabSz="685602" fontAlgn="base">
              <a:spcBef>
                <a:spcPct val="0"/>
              </a:spcBef>
              <a:spcAft>
                <a:spcPct val="0"/>
              </a:spcAft>
              <a:defRPr/>
            </a:pPr>
            <a:r>
              <a:rPr lang="en-US" sz="1765" dirty="0">
                <a:solidFill>
                  <a:srgbClr val="505050"/>
                </a:solidFill>
                <a:latin typeface="Segoe UI"/>
              </a:rPr>
              <a:t>First Container </a:t>
            </a:r>
            <a:r>
              <a:rPr lang="en-US" sz="1765" b="1" dirty="0">
                <a:solidFill>
                  <a:srgbClr val="505050"/>
                </a:solidFill>
                <a:latin typeface="Segoe UI"/>
              </a:rPr>
              <a:t>~150MB</a:t>
            </a:r>
          </a:p>
          <a:p>
            <a:pPr algn="ctr" defTabSz="685602" fontAlgn="base">
              <a:spcBef>
                <a:spcPct val="0"/>
              </a:spcBef>
              <a:spcAft>
                <a:spcPct val="0"/>
              </a:spcAft>
              <a:defRPr/>
            </a:pPr>
            <a:r>
              <a:rPr lang="en-US" sz="1765" dirty="0">
                <a:solidFill>
                  <a:srgbClr val="505050"/>
                </a:solidFill>
                <a:latin typeface="Segoe UI"/>
              </a:rPr>
              <a:t>Additional Containers </a:t>
            </a:r>
            <a:r>
              <a:rPr lang="en-US" sz="1765" b="1" dirty="0">
                <a:solidFill>
                  <a:srgbClr val="505050"/>
                </a:solidFill>
                <a:latin typeface="Segoe UI"/>
              </a:rPr>
              <a:t>~75MB</a:t>
            </a:r>
          </a:p>
        </p:txBody>
      </p:sp>
      <p:sp>
        <p:nvSpPr>
          <p:cNvPr id="16" name="Rectangle: Rounded Corners 15"/>
          <p:cNvSpPr/>
          <p:nvPr/>
        </p:nvSpPr>
        <p:spPr bwMode="auto">
          <a:xfrm>
            <a:off x="4643330" y="3586293"/>
            <a:ext cx="4201395" cy="139425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34285" rIns="0" bIns="34285" numCol="1" rtlCol="0" anchor="ctr" anchorCtr="0" compatLnSpc="1">
            <a:prstTxWarp prst="textNoShape">
              <a:avLst/>
            </a:prstTxWarp>
          </a:bodyPr>
          <a:lstStyle/>
          <a:p>
            <a:pPr algn="ctr" defTabSz="685602" fontAlgn="base">
              <a:spcBef>
                <a:spcPct val="0"/>
              </a:spcBef>
              <a:spcAft>
                <a:spcPct val="0"/>
              </a:spcAft>
              <a:defRPr/>
            </a:pPr>
            <a:r>
              <a:rPr lang="en-US" sz="1765" dirty="0">
                <a:solidFill>
                  <a:srgbClr val="505050"/>
                </a:solidFill>
                <a:latin typeface="Segoe UI"/>
              </a:rPr>
              <a:t>Hyper-V Container</a:t>
            </a:r>
          </a:p>
          <a:p>
            <a:pPr algn="ctr" defTabSz="685602" fontAlgn="base">
              <a:spcBef>
                <a:spcPct val="0"/>
              </a:spcBef>
              <a:spcAft>
                <a:spcPct val="0"/>
              </a:spcAft>
              <a:defRPr/>
            </a:pPr>
            <a:endParaRPr lang="en-US" sz="1765" dirty="0">
              <a:solidFill>
                <a:srgbClr val="505050"/>
              </a:solidFill>
              <a:latin typeface="Segoe UI"/>
            </a:endParaRPr>
          </a:p>
          <a:p>
            <a:pPr algn="ctr" defTabSz="685602" fontAlgn="base">
              <a:spcBef>
                <a:spcPct val="0"/>
              </a:spcBef>
              <a:spcAft>
                <a:spcPct val="0"/>
              </a:spcAft>
              <a:defRPr/>
            </a:pPr>
            <a:r>
              <a:rPr lang="en-US" sz="1765" dirty="0">
                <a:solidFill>
                  <a:srgbClr val="505050"/>
                </a:solidFill>
                <a:latin typeface="Segoe UI"/>
              </a:rPr>
              <a:t>First Container </a:t>
            </a:r>
            <a:r>
              <a:rPr lang="en-US" sz="1765" b="1" dirty="0">
                <a:solidFill>
                  <a:srgbClr val="505050"/>
                </a:solidFill>
                <a:latin typeface="Segoe UI"/>
              </a:rPr>
              <a:t>~555MB</a:t>
            </a:r>
          </a:p>
          <a:p>
            <a:pPr algn="ctr" defTabSz="685602" fontAlgn="base">
              <a:spcBef>
                <a:spcPct val="0"/>
              </a:spcBef>
              <a:spcAft>
                <a:spcPct val="0"/>
              </a:spcAft>
              <a:defRPr/>
            </a:pPr>
            <a:r>
              <a:rPr lang="en-US" sz="1765" dirty="0">
                <a:solidFill>
                  <a:srgbClr val="505050"/>
                </a:solidFill>
                <a:latin typeface="Segoe UI"/>
              </a:rPr>
              <a:t>Additional Containers </a:t>
            </a:r>
            <a:r>
              <a:rPr lang="en-US" sz="1765" b="1" dirty="0">
                <a:solidFill>
                  <a:srgbClr val="505050"/>
                </a:solidFill>
                <a:latin typeface="Segoe UI"/>
              </a:rPr>
              <a:t>~280MB</a:t>
            </a:r>
          </a:p>
        </p:txBody>
      </p:sp>
    </p:spTree>
    <p:extLst>
      <p:ext uri="{BB962C8B-B14F-4D97-AF65-F5344CB8AC3E}">
        <p14:creationId xmlns:p14="http://schemas.microsoft.com/office/powerpoint/2010/main" val="1918355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E59A0-5EAF-4451-B620-2F25E4F11F05}"/>
              </a:ext>
            </a:extLst>
          </p:cNvPr>
          <p:cNvSpPr>
            <a:spLocks noGrp="1"/>
          </p:cNvSpPr>
          <p:nvPr>
            <p:ph type="title"/>
          </p:nvPr>
        </p:nvSpPr>
        <p:spPr>
          <a:xfrm>
            <a:off x="683568" y="51470"/>
            <a:ext cx="8229600" cy="914400"/>
          </a:xfrm>
        </p:spPr>
        <p:txBody>
          <a:bodyPr/>
          <a:lstStyle/>
          <a:p>
            <a:r>
              <a:rPr lang="nb-NO" dirty="0"/>
              <a:t>Architecture</a:t>
            </a:r>
          </a:p>
        </p:txBody>
      </p:sp>
      <p:pic>
        <p:nvPicPr>
          <p:cNvPr id="6146" name="Picture 2" descr="Bilderesultat for containers">
            <a:extLst>
              <a:ext uri="{FF2B5EF4-FFF2-40B4-BE49-F238E27FC236}">
                <a16:creationId xmlns:a16="http://schemas.microsoft.com/office/drawing/2014/main" id="{4DAB0814-07D7-4668-9936-ACD48A8C2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80" y="1283139"/>
            <a:ext cx="6387027" cy="31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5145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064" y="365"/>
            <a:ext cx="7885581" cy="994031"/>
          </a:xfrm>
        </p:spPr>
        <p:txBody>
          <a:bodyPr/>
          <a:lstStyle/>
          <a:p>
            <a:r>
              <a:rPr lang="en-US" dirty="0"/>
              <a:t>Base images</a:t>
            </a:r>
          </a:p>
        </p:txBody>
      </p:sp>
      <p:sp>
        <p:nvSpPr>
          <p:cNvPr id="3" name="Content Placeholder 2"/>
          <p:cNvSpPr>
            <a:spLocks noGrp="1"/>
          </p:cNvSpPr>
          <p:nvPr>
            <p:ph idx="1"/>
          </p:nvPr>
        </p:nvSpPr>
        <p:spPr>
          <a:xfrm>
            <a:off x="279064" y="994396"/>
            <a:ext cx="7885581" cy="3263041"/>
          </a:xfrm>
        </p:spPr>
        <p:txBody>
          <a:bodyPr/>
          <a:lstStyle/>
          <a:p>
            <a:r>
              <a:rPr lang="en-US" dirty="0"/>
              <a:t>Example base images</a:t>
            </a:r>
          </a:p>
          <a:p>
            <a:pPr lvl="1"/>
            <a:r>
              <a:rPr lang="en-US" dirty="0" err="1"/>
              <a:t>windowsservercore</a:t>
            </a:r>
            <a:r>
              <a:rPr lang="en-US" dirty="0"/>
              <a:t>: large , highly compatible</a:t>
            </a:r>
          </a:p>
          <a:p>
            <a:pPr lvl="1"/>
            <a:r>
              <a:rPr lang="en-US" dirty="0" err="1"/>
              <a:t>nanoserver</a:t>
            </a:r>
            <a:r>
              <a:rPr lang="en-US" dirty="0"/>
              <a:t>: small, fast, smaller API surface</a:t>
            </a:r>
          </a:p>
          <a:p>
            <a:pPr lvl="1"/>
            <a:r>
              <a:rPr lang="en-US" dirty="0"/>
              <a:t>alpine: small, fast, docker optimized Linux distro</a:t>
            </a:r>
          </a:p>
          <a:p>
            <a:r>
              <a:rPr lang="en-US" dirty="0" err="1"/>
              <a:t>docker</a:t>
            </a:r>
            <a:r>
              <a:rPr lang="en-US" dirty="0"/>
              <a:t> pull </a:t>
            </a:r>
          </a:p>
          <a:p>
            <a:pPr lvl="1"/>
            <a:r>
              <a:rPr lang="en-US" dirty="0" err="1"/>
              <a:t>microsoft</a:t>
            </a:r>
            <a:r>
              <a:rPr lang="en-US" dirty="0"/>
              <a:t>/</a:t>
            </a:r>
            <a:r>
              <a:rPr lang="en-US" dirty="0" err="1"/>
              <a:t>windowsservercore</a:t>
            </a:r>
            <a:endParaRPr lang="en-US" dirty="0"/>
          </a:p>
          <a:p>
            <a:pPr lvl="1"/>
            <a:r>
              <a:rPr lang="en-US" dirty="0" err="1"/>
              <a:t>microsoft</a:t>
            </a:r>
            <a:r>
              <a:rPr lang="en-US" dirty="0"/>
              <a:t>/</a:t>
            </a:r>
            <a:r>
              <a:rPr lang="en-US" dirty="0" err="1"/>
              <a:t>nanoserver</a:t>
            </a:r>
            <a:endParaRPr lang="en-US" dirty="0"/>
          </a:p>
          <a:p>
            <a:pPr lvl="1"/>
            <a:r>
              <a:rPr lang="en-US" dirty="0"/>
              <a:t>alpine</a:t>
            </a:r>
          </a:p>
          <a:p>
            <a:pPr lvl="1"/>
            <a:endParaRPr lang="en-US" dirty="0"/>
          </a:p>
        </p:txBody>
      </p:sp>
      <p:pic>
        <p:nvPicPr>
          <p:cNvPr id="4" name="Picture 3" descr="Screen Clipping"/>
          <p:cNvPicPr>
            <a:picLocks noChangeAspect="1"/>
          </p:cNvPicPr>
          <p:nvPr/>
        </p:nvPicPr>
        <p:blipFill rotWithShape="1">
          <a:blip r:embed="rId3"/>
          <a:srcRect t="2922"/>
          <a:stretch/>
        </p:blipFill>
        <p:spPr>
          <a:xfrm>
            <a:off x="4572001" y="3809431"/>
            <a:ext cx="4392648" cy="12159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663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Image result for docker ico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72664" y="802798"/>
            <a:ext cx="2521195" cy="25211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1" y="366"/>
            <a:ext cx="5132265" cy="5142770"/>
          </a:xfrm>
          <a:prstGeom prst="rect">
            <a:avLst/>
          </a:prstGeom>
          <a:solidFill>
            <a:srgbClr val="398B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dirty="0">
              <a:gradFill>
                <a:gsLst>
                  <a:gs pos="5439">
                    <a:srgbClr val="F8F8F8"/>
                  </a:gs>
                  <a:gs pos="10000">
                    <a:srgbClr val="F8F8F8"/>
                  </a:gs>
                </a:gsLst>
                <a:lin ang="5400000" scaled="0"/>
              </a:gradFill>
              <a:latin typeface="Segoe UI"/>
            </a:endParaRPr>
          </a:p>
        </p:txBody>
      </p:sp>
      <p:sp>
        <p:nvSpPr>
          <p:cNvPr id="3" name="Rectangle 2"/>
          <p:cNvSpPr/>
          <p:nvPr/>
        </p:nvSpPr>
        <p:spPr>
          <a:xfrm>
            <a:off x="44938" y="56025"/>
            <a:ext cx="4818283" cy="771301"/>
          </a:xfrm>
          <a:prstGeom prst="rect">
            <a:avLst/>
          </a:prstGeom>
        </p:spPr>
        <p:txBody>
          <a:bodyPr wrap="square">
            <a:spAutoFit/>
          </a:bodyPr>
          <a:lstStyle/>
          <a:p>
            <a:pPr algn="ctr" defTabSz="685845">
              <a:defRPr/>
            </a:pPr>
            <a:r>
              <a:rPr lang="en-US" sz="4412" dirty="0">
                <a:solidFill>
                  <a:srgbClr val="FFFFFF"/>
                </a:solidFill>
                <a:latin typeface="Segoe UI Light"/>
              </a:rPr>
              <a:t>Docker</a:t>
            </a:r>
          </a:p>
        </p:txBody>
      </p:sp>
      <p:sp>
        <p:nvSpPr>
          <p:cNvPr id="6" name="Rectangle 5"/>
          <p:cNvSpPr/>
          <p:nvPr/>
        </p:nvSpPr>
        <p:spPr>
          <a:xfrm>
            <a:off x="426035" y="890953"/>
            <a:ext cx="4201991" cy="1722010"/>
          </a:xfrm>
          <a:prstGeom prst="rect">
            <a:avLst/>
          </a:prstGeom>
        </p:spPr>
        <p:txBody>
          <a:bodyPr wrap="square">
            <a:spAutoFit/>
          </a:bodyPr>
          <a:lstStyle/>
          <a:p>
            <a:pPr marL="336179" indent="-336179" defTabSz="685845">
              <a:buFont typeface="Arial" panose="020B0604020202020204" pitchFamily="34" charset="0"/>
              <a:buChar char="•"/>
              <a:defRPr/>
            </a:pPr>
            <a:r>
              <a:rPr lang="en-US" sz="1765" dirty="0">
                <a:solidFill>
                  <a:srgbClr val="FFFFFF"/>
                </a:solidFill>
                <a:latin typeface="Segoe UI Light"/>
                <a:cs typeface="Times New Roman" panose="02020603050405020304" pitchFamily="18" charset="0"/>
              </a:rPr>
              <a:t>Docker improves the deployment of applications with portable, self-sufficient containers, Linux or Windows, that can run on any cloud or on-premises. </a:t>
            </a:r>
          </a:p>
          <a:p>
            <a:pPr marL="336179" indent="-336179" defTabSz="685845">
              <a:buFont typeface="Arial" panose="020B0604020202020204" pitchFamily="34" charset="0"/>
              <a:buChar char="•"/>
              <a:defRPr/>
            </a:pPr>
            <a:endParaRPr lang="en-US" sz="1765" dirty="0">
              <a:solidFill>
                <a:srgbClr val="FFFFFF"/>
              </a:solidFill>
              <a:latin typeface="Segoe UI Light"/>
              <a:cs typeface="Times New Roman" panose="02020603050405020304" pitchFamily="18" charset="0"/>
            </a:endParaRPr>
          </a:p>
        </p:txBody>
      </p:sp>
      <p:pic>
        <p:nvPicPr>
          <p:cNvPr id="7" name="Picture 2" descr="Image result for windows icon"/>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047750" y="3019963"/>
            <a:ext cx="1344637" cy="1344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Linux logo "/>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71193" y="3172342"/>
            <a:ext cx="961911" cy="11294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47563" y="2683798"/>
            <a:ext cx="2912913" cy="771365"/>
          </a:xfrm>
          <a:prstGeom prst="rect">
            <a:avLst/>
          </a:prstGeom>
        </p:spPr>
        <p:txBody>
          <a:bodyPr wrap="none">
            <a:spAutoFit/>
          </a:bodyPr>
          <a:lstStyle/>
          <a:p>
            <a:pPr defTabSz="685845">
              <a:defRPr/>
            </a:pPr>
            <a:r>
              <a:rPr lang="en-US" sz="1471" b="1" i="1" dirty="0">
                <a:solidFill>
                  <a:srgbClr val="FFFF00"/>
                </a:solidFill>
                <a:latin typeface="Segoe UI"/>
              </a:rPr>
              <a:t>No more:</a:t>
            </a:r>
          </a:p>
          <a:p>
            <a:pPr defTabSz="685845">
              <a:defRPr/>
            </a:pPr>
            <a:r>
              <a:rPr lang="en-US" sz="1471" b="1" i="1" dirty="0">
                <a:solidFill>
                  <a:srgbClr val="FFFF00"/>
                </a:solidFill>
                <a:latin typeface="Segoe UI"/>
              </a:rPr>
              <a:t>“It works in my dev machine!...</a:t>
            </a:r>
          </a:p>
          <a:p>
            <a:pPr defTabSz="685845">
              <a:defRPr/>
            </a:pPr>
            <a:r>
              <a:rPr lang="en-US" sz="1471" b="1" i="1" dirty="0">
                <a:solidFill>
                  <a:srgbClr val="FFFF00"/>
                </a:solidFill>
                <a:latin typeface="Segoe UI"/>
              </a:rPr>
              <a:t>Why not in production?”</a:t>
            </a:r>
          </a:p>
        </p:txBody>
      </p:sp>
      <p:sp>
        <p:nvSpPr>
          <p:cNvPr id="10" name="Rectangle 9"/>
          <p:cNvSpPr/>
          <p:nvPr/>
        </p:nvSpPr>
        <p:spPr>
          <a:xfrm>
            <a:off x="1210408" y="4180093"/>
            <a:ext cx="3139899" cy="771365"/>
          </a:xfrm>
          <a:prstGeom prst="rect">
            <a:avLst/>
          </a:prstGeom>
        </p:spPr>
        <p:txBody>
          <a:bodyPr wrap="none">
            <a:spAutoFit/>
          </a:bodyPr>
          <a:lstStyle/>
          <a:p>
            <a:pPr defTabSz="685845">
              <a:defRPr/>
            </a:pPr>
            <a:r>
              <a:rPr lang="en-US" sz="1471" i="1" dirty="0">
                <a:solidFill>
                  <a:srgbClr val="FFFFFF"/>
                </a:solidFill>
                <a:latin typeface="Segoe UI"/>
              </a:rPr>
              <a:t>Keywords about WHY Docker?</a:t>
            </a:r>
          </a:p>
          <a:p>
            <a:pPr marL="336179" indent="-336179" defTabSz="685845">
              <a:buFontTx/>
              <a:buChar char="-"/>
              <a:defRPr/>
            </a:pPr>
            <a:r>
              <a:rPr lang="en-US" sz="1471" b="1" i="1" dirty="0">
                <a:solidFill>
                  <a:srgbClr val="FFFF00"/>
                </a:solidFill>
                <a:latin typeface="Segoe UI"/>
              </a:rPr>
              <a:t>Dependencies (self-sufficient)</a:t>
            </a:r>
          </a:p>
          <a:p>
            <a:pPr marL="336179" indent="-336179" defTabSz="685845">
              <a:buFontTx/>
              <a:buChar char="-"/>
              <a:defRPr/>
            </a:pPr>
            <a:r>
              <a:rPr lang="en-US" sz="1471" b="1" i="1" dirty="0">
                <a:solidFill>
                  <a:srgbClr val="FFFF00"/>
                </a:solidFill>
                <a:latin typeface="Segoe UI"/>
              </a:rPr>
              <a:t>Deployment</a:t>
            </a:r>
          </a:p>
        </p:txBody>
      </p:sp>
      <p:sp>
        <p:nvSpPr>
          <p:cNvPr id="11" name="Rectangle 10"/>
          <p:cNvSpPr/>
          <p:nvPr/>
        </p:nvSpPr>
        <p:spPr>
          <a:xfrm>
            <a:off x="2552187" y="3254654"/>
            <a:ext cx="2703926" cy="771365"/>
          </a:xfrm>
          <a:prstGeom prst="rect">
            <a:avLst/>
          </a:prstGeom>
        </p:spPr>
        <p:txBody>
          <a:bodyPr wrap="square">
            <a:spAutoFit/>
          </a:bodyPr>
          <a:lstStyle/>
          <a:p>
            <a:pPr defTabSz="685845">
              <a:defRPr/>
            </a:pPr>
            <a:r>
              <a:rPr lang="en-US" sz="1471" b="1" i="1" dirty="0">
                <a:solidFill>
                  <a:srgbClr val="FFFF00"/>
                </a:solidFill>
                <a:latin typeface="Segoe UI"/>
              </a:rPr>
              <a:t>Now it is:</a:t>
            </a:r>
          </a:p>
          <a:p>
            <a:pPr defTabSz="685845">
              <a:defRPr/>
            </a:pPr>
            <a:r>
              <a:rPr lang="en-US" sz="1471" b="1" i="1" dirty="0">
                <a:solidFill>
                  <a:srgbClr val="FFFF00"/>
                </a:solidFill>
                <a:latin typeface="Segoe UI"/>
              </a:rPr>
              <a:t>“If it works in Docker, it works in production”</a:t>
            </a:r>
          </a:p>
        </p:txBody>
      </p:sp>
      <p:sp>
        <p:nvSpPr>
          <p:cNvPr id="5" name="Arrow: Curved Right 4"/>
          <p:cNvSpPr/>
          <p:nvPr/>
        </p:nvSpPr>
        <p:spPr bwMode="auto">
          <a:xfrm rot="18687639">
            <a:off x="2091174" y="3422756"/>
            <a:ext cx="326966" cy="616292"/>
          </a:xfrm>
          <a:prstGeom prst="curved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7263700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343F-6F41-44EB-A841-D868EE9BBF07}"/>
              </a:ext>
            </a:extLst>
          </p:cNvPr>
          <p:cNvSpPr>
            <a:spLocks noGrp="1"/>
          </p:cNvSpPr>
          <p:nvPr>
            <p:ph type="title"/>
          </p:nvPr>
        </p:nvSpPr>
        <p:spPr>
          <a:xfrm>
            <a:off x="434034" y="98326"/>
            <a:ext cx="8229600" cy="914400"/>
          </a:xfrm>
        </p:spPr>
        <p:txBody>
          <a:bodyPr>
            <a:normAutofit/>
          </a:bodyPr>
          <a:lstStyle/>
          <a:p>
            <a:r>
              <a:rPr lang="nb-NO" dirty="0"/>
              <a:t>Docker for Windows</a:t>
            </a:r>
          </a:p>
        </p:txBody>
      </p:sp>
      <p:pic>
        <p:nvPicPr>
          <p:cNvPr id="4" name="Picture 3">
            <a:extLst>
              <a:ext uri="{FF2B5EF4-FFF2-40B4-BE49-F238E27FC236}">
                <a16:creationId xmlns:a16="http://schemas.microsoft.com/office/drawing/2014/main" id="{A3034060-FF60-4D2D-A752-8B47CBA261B2}"/>
              </a:ext>
            </a:extLst>
          </p:cNvPr>
          <p:cNvPicPr>
            <a:picLocks noChangeAspect="1"/>
          </p:cNvPicPr>
          <p:nvPr/>
        </p:nvPicPr>
        <p:blipFill>
          <a:blip r:embed="rId3"/>
          <a:stretch>
            <a:fillRect/>
          </a:stretch>
        </p:blipFill>
        <p:spPr>
          <a:xfrm>
            <a:off x="434034" y="1419622"/>
            <a:ext cx="7050010" cy="2847561"/>
          </a:xfrm>
          <a:prstGeom prst="rect">
            <a:avLst/>
          </a:prstGeom>
        </p:spPr>
      </p:pic>
    </p:spTree>
    <p:extLst>
      <p:ext uri="{BB962C8B-B14F-4D97-AF65-F5344CB8AC3E}">
        <p14:creationId xmlns:p14="http://schemas.microsoft.com/office/powerpoint/2010/main" val="3649683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18486-95A4-4A9E-86BB-3C088B433391}"/>
              </a:ext>
            </a:extLst>
          </p:cNvPr>
          <p:cNvSpPr>
            <a:spLocks noGrp="1"/>
          </p:cNvSpPr>
          <p:nvPr>
            <p:ph type="title"/>
          </p:nvPr>
        </p:nvSpPr>
        <p:spPr>
          <a:xfrm>
            <a:off x="442371" y="190451"/>
            <a:ext cx="8229600" cy="914400"/>
          </a:xfrm>
        </p:spPr>
        <p:txBody>
          <a:bodyPr/>
          <a:lstStyle/>
          <a:p>
            <a:r>
              <a:rPr lang="en-US" dirty="0"/>
              <a:t>Editions</a:t>
            </a:r>
            <a:endParaRPr lang="nb-NO" dirty="0"/>
          </a:p>
        </p:txBody>
      </p:sp>
      <p:pic>
        <p:nvPicPr>
          <p:cNvPr id="4" name="Picture 3">
            <a:extLst>
              <a:ext uri="{FF2B5EF4-FFF2-40B4-BE49-F238E27FC236}">
                <a16:creationId xmlns:a16="http://schemas.microsoft.com/office/drawing/2014/main" id="{1A54898B-D985-47B1-AE63-E6ABCD8E8D73}"/>
              </a:ext>
            </a:extLst>
          </p:cNvPr>
          <p:cNvPicPr>
            <a:picLocks noChangeAspect="1"/>
          </p:cNvPicPr>
          <p:nvPr/>
        </p:nvPicPr>
        <p:blipFill>
          <a:blip r:embed="rId3"/>
          <a:stretch>
            <a:fillRect/>
          </a:stretch>
        </p:blipFill>
        <p:spPr>
          <a:xfrm>
            <a:off x="-3972" y="1136763"/>
            <a:ext cx="5849684" cy="1907780"/>
          </a:xfrm>
          <a:prstGeom prst="rect">
            <a:avLst/>
          </a:prstGeom>
        </p:spPr>
      </p:pic>
      <p:pic>
        <p:nvPicPr>
          <p:cNvPr id="5" name="Picture 4">
            <a:extLst>
              <a:ext uri="{FF2B5EF4-FFF2-40B4-BE49-F238E27FC236}">
                <a16:creationId xmlns:a16="http://schemas.microsoft.com/office/drawing/2014/main" id="{74B9768C-DB07-4F0A-B73F-06B89897DE88}"/>
              </a:ext>
            </a:extLst>
          </p:cNvPr>
          <p:cNvPicPr>
            <a:picLocks noChangeAspect="1"/>
          </p:cNvPicPr>
          <p:nvPr/>
        </p:nvPicPr>
        <p:blipFill>
          <a:blip r:embed="rId4"/>
          <a:stretch>
            <a:fillRect/>
          </a:stretch>
        </p:blipFill>
        <p:spPr>
          <a:xfrm>
            <a:off x="5649225" y="1923678"/>
            <a:ext cx="3491146" cy="3185624"/>
          </a:xfrm>
          <a:prstGeom prst="rect">
            <a:avLst/>
          </a:prstGeom>
        </p:spPr>
      </p:pic>
    </p:spTree>
    <p:extLst>
      <p:ext uri="{BB962C8B-B14F-4D97-AF65-F5344CB8AC3E}">
        <p14:creationId xmlns:p14="http://schemas.microsoft.com/office/powerpoint/2010/main" val="1594698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BDE4-4F1C-4327-9925-B84ACA324824}"/>
              </a:ext>
            </a:extLst>
          </p:cNvPr>
          <p:cNvSpPr>
            <a:spLocks noGrp="1"/>
          </p:cNvSpPr>
          <p:nvPr>
            <p:ph type="title"/>
          </p:nvPr>
        </p:nvSpPr>
        <p:spPr/>
        <p:txBody>
          <a:bodyPr/>
          <a:lstStyle/>
          <a:p>
            <a:r>
              <a:rPr lang="en-US" dirty="0"/>
              <a:t>Installation</a:t>
            </a:r>
            <a:endParaRPr lang="nb-NO" dirty="0"/>
          </a:p>
        </p:txBody>
      </p:sp>
      <p:sp>
        <p:nvSpPr>
          <p:cNvPr id="3" name="Text Placeholder 2">
            <a:extLst>
              <a:ext uri="{FF2B5EF4-FFF2-40B4-BE49-F238E27FC236}">
                <a16:creationId xmlns:a16="http://schemas.microsoft.com/office/drawing/2014/main" id="{9346FE19-D11E-446A-BE6E-17C531986656}"/>
              </a:ext>
            </a:extLst>
          </p:cNvPr>
          <p:cNvSpPr>
            <a:spLocks noGrp="1"/>
          </p:cNvSpPr>
          <p:nvPr>
            <p:ph type="body" sz="quarter" idx="10"/>
          </p:nvPr>
        </p:nvSpPr>
        <p:spPr/>
        <p:txBody>
          <a:bodyPr/>
          <a:lstStyle/>
          <a:p>
            <a:r>
              <a:rPr lang="en-US" dirty="0"/>
              <a:t>The current version of Docker for Windows runs on 64bit Windows 10 Pro, Enterprise and Education (1607 Anniversary Update, Build 14393 or later).</a:t>
            </a:r>
          </a:p>
          <a:p>
            <a:r>
              <a:rPr lang="en-US" dirty="0"/>
              <a:t>Virtualization must be enabled.</a:t>
            </a:r>
          </a:p>
          <a:p>
            <a:r>
              <a:rPr lang="nb-NO" dirty="0"/>
              <a:t>Download from https://store.docker.com/editions/community/docker-ce-desktop-windows</a:t>
            </a:r>
          </a:p>
          <a:p>
            <a:endParaRPr lang="nb-NO" dirty="0"/>
          </a:p>
        </p:txBody>
      </p:sp>
    </p:spTree>
    <p:extLst>
      <p:ext uri="{BB962C8B-B14F-4D97-AF65-F5344CB8AC3E}">
        <p14:creationId xmlns:p14="http://schemas.microsoft.com/office/powerpoint/2010/main" val="1650526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CCD2-AB49-438C-9252-E918D2953551}"/>
              </a:ext>
            </a:extLst>
          </p:cNvPr>
          <p:cNvSpPr>
            <a:spLocks noGrp="1"/>
          </p:cNvSpPr>
          <p:nvPr>
            <p:ph type="title"/>
          </p:nvPr>
        </p:nvSpPr>
        <p:spPr>
          <a:xfrm>
            <a:off x="461545" y="0"/>
            <a:ext cx="8229600" cy="914400"/>
          </a:xfrm>
        </p:spPr>
        <p:txBody>
          <a:bodyPr/>
          <a:lstStyle/>
          <a:p>
            <a:r>
              <a:rPr lang="en-US" dirty="0"/>
              <a:t>Demo</a:t>
            </a:r>
            <a:endParaRPr lang="nb-NO" dirty="0"/>
          </a:p>
        </p:txBody>
      </p:sp>
      <p:sp>
        <p:nvSpPr>
          <p:cNvPr id="3" name="Text Placeholder 2">
            <a:extLst>
              <a:ext uri="{FF2B5EF4-FFF2-40B4-BE49-F238E27FC236}">
                <a16:creationId xmlns:a16="http://schemas.microsoft.com/office/drawing/2014/main" id="{0C9F9F59-6251-48BB-8E12-88655E701B89}"/>
              </a:ext>
            </a:extLst>
          </p:cNvPr>
          <p:cNvSpPr>
            <a:spLocks noGrp="1"/>
          </p:cNvSpPr>
          <p:nvPr>
            <p:ph type="body" sz="quarter" idx="10"/>
          </p:nvPr>
        </p:nvSpPr>
        <p:spPr>
          <a:xfrm>
            <a:off x="611560" y="1059582"/>
            <a:ext cx="8229600" cy="2663825"/>
          </a:xfrm>
        </p:spPr>
        <p:txBody>
          <a:bodyPr/>
          <a:lstStyle/>
          <a:p>
            <a:r>
              <a:rPr lang="en-US" dirty="0"/>
              <a:t>Exploring and configuring Docker for Windows</a:t>
            </a:r>
          </a:p>
          <a:p>
            <a:r>
              <a:rPr lang="en-US" dirty="0"/>
              <a:t>Set up tab completion in PowerShell</a:t>
            </a:r>
          </a:p>
          <a:p>
            <a:r>
              <a:rPr lang="en-US" dirty="0"/>
              <a:t>Switch between Windows and Linux containers</a:t>
            </a:r>
          </a:p>
          <a:p>
            <a:endParaRPr lang="en-US" dirty="0"/>
          </a:p>
          <a:p>
            <a:endParaRPr lang="nb-NO" dirty="0"/>
          </a:p>
        </p:txBody>
      </p:sp>
      <p:pic>
        <p:nvPicPr>
          <p:cNvPr id="4" name="Picture 2" descr="Install complete&gt;">
            <a:extLst>
              <a:ext uri="{FF2B5EF4-FFF2-40B4-BE49-F238E27FC236}">
                <a16:creationId xmlns:a16="http://schemas.microsoft.com/office/drawing/2014/main" id="{4300186C-4C06-4642-ACB7-C38E8A00F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4121" y="2499742"/>
            <a:ext cx="3244974" cy="2535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407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713923" y="1851670"/>
            <a:ext cx="7772400" cy="1102519"/>
          </a:xfrm>
        </p:spPr>
        <p:txBody>
          <a:bodyPr/>
          <a:lstStyle/>
          <a:p>
            <a:r>
              <a:rPr lang="en-US" dirty="0"/>
              <a:t>Containers for the modern IT Pro</a:t>
            </a:r>
            <a:endParaRPr lang="nb-NO" dirty="0"/>
          </a:p>
        </p:txBody>
      </p:sp>
      <p:sp>
        <p:nvSpPr>
          <p:cNvPr id="3" name="TextBox 2">
            <a:extLst>
              <a:ext uri="{FF2B5EF4-FFF2-40B4-BE49-F238E27FC236}">
                <a16:creationId xmlns:a16="http://schemas.microsoft.com/office/drawing/2014/main" id="{7147C5B2-9186-4E53-9F37-498A764FA0C7}"/>
              </a:ext>
            </a:extLst>
          </p:cNvPr>
          <p:cNvSpPr txBox="1"/>
          <p:nvPr/>
        </p:nvSpPr>
        <p:spPr>
          <a:xfrm>
            <a:off x="-324544" y="4036173"/>
            <a:ext cx="5040560" cy="707886"/>
          </a:xfrm>
          <a:prstGeom prst="rect">
            <a:avLst/>
          </a:prstGeom>
          <a:noFill/>
        </p:spPr>
        <p:txBody>
          <a:bodyPr wrap="square" rtlCol="0">
            <a:spAutoFit/>
          </a:bodyPr>
          <a:lstStyle/>
          <a:p>
            <a:pPr algn="ctr">
              <a:spcBef>
                <a:spcPct val="0"/>
              </a:spcBef>
            </a:pPr>
            <a:r>
              <a:rPr lang="en-US" sz="2000" dirty="0">
                <a:latin typeface="Museo Sans 100"/>
                <a:ea typeface="+mj-ea"/>
              </a:rPr>
              <a:t>Jan Egil Ring | Microsoft MVP</a:t>
            </a:r>
          </a:p>
          <a:p>
            <a:pPr algn="ctr">
              <a:spcBef>
                <a:spcPct val="0"/>
              </a:spcBef>
            </a:pPr>
            <a:r>
              <a:rPr lang="en-US" sz="2000" dirty="0">
                <a:latin typeface="Museo Sans 100"/>
                <a:ea typeface="+mj-ea"/>
              </a:rPr>
              <a:t>@</a:t>
            </a:r>
            <a:r>
              <a:rPr lang="en-US" sz="2000" dirty="0" err="1">
                <a:latin typeface="Museo Sans 100"/>
                <a:ea typeface="+mj-ea"/>
              </a:rPr>
              <a:t>JanEgilRing</a:t>
            </a:r>
            <a:endParaRPr lang="nb-NO" sz="2000" dirty="0">
              <a:latin typeface="Museo Sans 100"/>
              <a:ea typeface="+mj-ea"/>
            </a:endParaRPr>
          </a:p>
        </p:txBody>
      </p:sp>
      <p:sp>
        <p:nvSpPr>
          <p:cNvPr id="4" name="TextBox 3">
            <a:extLst>
              <a:ext uri="{FF2B5EF4-FFF2-40B4-BE49-F238E27FC236}">
                <a16:creationId xmlns:a16="http://schemas.microsoft.com/office/drawing/2014/main" id="{104F122B-03CC-4E56-AC53-C7C2A4841388}"/>
              </a:ext>
            </a:extLst>
          </p:cNvPr>
          <p:cNvSpPr txBox="1"/>
          <p:nvPr/>
        </p:nvSpPr>
        <p:spPr>
          <a:xfrm>
            <a:off x="4427984" y="4035329"/>
            <a:ext cx="5040560" cy="707886"/>
          </a:xfrm>
          <a:prstGeom prst="rect">
            <a:avLst/>
          </a:prstGeom>
          <a:noFill/>
        </p:spPr>
        <p:txBody>
          <a:bodyPr wrap="square" rtlCol="0">
            <a:spAutoFit/>
          </a:bodyPr>
          <a:lstStyle/>
          <a:p>
            <a:pPr algn="ctr">
              <a:spcBef>
                <a:spcPct val="0"/>
              </a:spcBef>
            </a:pPr>
            <a:r>
              <a:rPr lang="en-US" sz="2000" dirty="0">
                <a:latin typeface="Museo Sans 100"/>
                <a:ea typeface="+mj-ea"/>
              </a:rPr>
              <a:t>Øyvind Kallstad| Microsoft MVP</a:t>
            </a:r>
          </a:p>
          <a:p>
            <a:pPr algn="ctr">
              <a:spcBef>
                <a:spcPct val="0"/>
              </a:spcBef>
            </a:pPr>
            <a:r>
              <a:rPr lang="en-US" sz="2000" dirty="0">
                <a:latin typeface="Museo Sans 100"/>
                <a:ea typeface="+mj-ea"/>
              </a:rPr>
              <a:t>@</a:t>
            </a:r>
            <a:r>
              <a:rPr lang="en-US" sz="2000" dirty="0" err="1">
                <a:latin typeface="Museo Sans 100"/>
                <a:ea typeface="+mj-ea"/>
              </a:rPr>
              <a:t>okallstad</a:t>
            </a:r>
            <a:endParaRPr lang="nb-NO" sz="2000" dirty="0">
              <a:latin typeface="Museo Sans 100"/>
              <a:ea typeface="+mj-ea"/>
            </a:endParaRPr>
          </a:p>
        </p:txBody>
      </p:sp>
    </p:spTree>
    <p:extLst>
      <p:ext uri="{BB962C8B-B14F-4D97-AF65-F5344CB8AC3E}">
        <p14:creationId xmlns:p14="http://schemas.microsoft.com/office/powerpoint/2010/main" val="4130912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CCD2-AB49-438C-9252-E918D2953551}"/>
              </a:ext>
            </a:extLst>
          </p:cNvPr>
          <p:cNvSpPr>
            <a:spLocks noGrp="1"/>
          </p:cNvSpPr>
          <p:nvPr>
            <p:ph type="title"/>
          </p:nvPr>
        </p:nvSpPr>
        <p:spPr>
          <a:xfrm>
            <a:off x="461545" y="0"/>
            <a:ext cx="8229600" cy="914400"/>
          </a:xfrm>
        </p:spPr>
        <p:txBody>
          <a:bodyPr/>
          <a:lstStyle/>
          <a:p>
            <a:r>
              <a:rPr lang="en-US" dirty="0"/>
              <a:t>Demo</a:t>
            </a:r>
            <a:endParaRPr lang="nb-NO" dirty="0"/>
          </a:p>
        </p:txBody>
      </p:sp>
      <p:sp>
        <p:nvSpPr>
          <p:cNvPr id="3" name="Text Placeholder 2">
            <a:extLst>
              <a:ext uri="{FF2B5EF4-FFF2-40B4-BE49-F238E27FC236}">
                <a16:creationId xmlns:a16="http://schemas.microsoft.com/office/drawing/2014/main" id="{0C9F9F59-6251-48BB-8E12-88655E701B89}"/>
              </a:ext>
            </a:extLst>
          </p:cNvPr>
          <p:cNvSpPr>
            <a:spLocks noGrp="1"/>
          </p:cNvSpPr>
          <p:nvPr>
            <p:ph type="body" sz="quarter" idx="10"/>
          </p:nvPr>
        </p:nvSpPr>
        <p:spPr>
          <a:xfrm>
            <a:off x="2483768" y="1995686"/>
            <a:ext cx="8229600" cy="2663825"/>
          </a:xfrm>
        </p:spPr>
        <p:txBody>
          <a:bodyPr/>
          <a:lstStyle/>
          <a:p>
            <a:pPr marL="0" indent="0">
              <a:buNone/>
            </a:pPr>
            <a:r>
              <a:rPr lang="en-US" dirty="0"/>
              <a:t>Basic operations in Docker</a:t>
            </a:r>
          </a:p>
          <a:p>
            <a:endParaRPr lang="en-US" dirty="0"/>
          </a:p>
          <a:p>
            <a:endParaRPr lang="nb-NO" dirty="0"/>
          </a:p>
        </p:txBody>
      </p:sp>
    </p:spTree>
    <p:extLst>
      <p:ext uri="{BB962C8B-B14F-4D97-AF65-F5344CB8AC3E}">
        <p14:creationId xmlns:p14="http://schemas.microsoft.com/office/powerpoint/2010/main" val="2506334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076C-4385-45E1-92CC-BC5B79024EC3}"/>
              </a:ext>
            </a:extLst>
          </p:cNvPr>
          <p:cNvSpPr>
            <a:spLocks noGrp="1"/>
          </p:cNvSpPr>
          <p:nvPr>
            <p:ph type="title"/>
          </p:nvPr>
        </p:nvSpPr>
        <p:spPr>
          <a:xfrm>
            <a:off x="440556" y="168549"/>
            <a:ext cx="8229600" cy="914400"/>
          </a:xfrm>
        </p:spPr>
        <p:txBody>
          <a:bodyPr/>
          <a:lstStyle/>
          <a:p>
            <a:r>
              <a:rPr lang="en-US" dirty="0"/>
              <a:t>Container storage</a:t>
            </a:r>
            <a:endParaRPr lang="nb-NO" dirty="0"/>
          </a:p>
        </p:txBody>
      </p:sp>
      <p:sp>
        <p:nvSpPr>
          <p:cNvPr id="3" name="Text Placeholder 2">
            <a:extLst>
              <a:ext uri="{FF2B5EF4-FFF2-40B4-BE49-F238E27FC236}">
                <a16:creationId xmlns:a16="http://schemas.microsoft.com/office/drawing/2014/main" id="{94862D7D-BC9C-49A5-830A-63C82C15FE86}"/>
              </a:ext>
            </a:extLst>
          </p:cNvPr>
          <p:cNvSpPr>
            <a:spLocks noGrp="1"/>
          </p:cNvSpPr>
          <p:nvPr>
            <p:ph type="body" sz="quarter" idx="10"/>
          </p:nvPr>
        </p:nvSpPr>
        <p:spPr>
          <a:xfrm>
            <a:off x="179512" y="1571532"/>
            <a:ext cx="8229600" cy="2656402"/>
          </a:xfrm>
        </p:spPr>
        <p:txBody>
          <a:bodyPr>
            <a:normAutofit fontScale="55000" lnSpcReduction="20000"/>
          </a:bodyPr>
          <a:lstStyle/>
          <a:p>
            <a:r>
              <a:rPr lang="en-US" dirty="0" err="1"/>
              <a:t>Stateful</a:t>
            </a:r>
            <a:r>
              <a:rPr lang="en-US" dirty="0"/>
              <a:t> vs Stateless</a:t>
            </a:r>
          </a:p>
          <a:p>
            <a:endParaRPr lang="en-US" dirty="0"/>
          </a:p>
          <a:p>
            <a:r>
              <a:rPr lang="en-US" dirty="0"/>
              <a:t>3 main scenarios</a:t>
            </a:r>
          </a:p>
          <a:p>
            <a:pPr lvl="1"/>
            <a:r>
              <a:rPr lang="en-US" dirty="0"/>
              <a:t>Data persistence when container is removed</a:t>
            </a:r>
          </a:p>
          <a:p>
            <a:pPr lvl="1"/>
            <a:r>
              <a:rPr lang="en-US" dirty="0"/>
              <a:t>Share data between container and host</a:t>
            </a:r>
          </a:p>
          <a:p>
            <a:pPr lvl="1"/>
            <a:r>
              <a:rPr lang="en-US" dirty="0"/>
              <a:t>Share data between containers</a:t>
            </a:r>
          </a:p>
          <a:p>
            <a:pPr lvl="1"/>
            <a:endParaRPr lang="en-US" dirty="0"/>
          </a:p>
          <a:p>
            <a:r>
              <a:rPr lang="en-US" dirty="0"/>
              <a:t>Other options</a:t>
            </a:r>
          </a:p>
          <a:p>
            <a:pPr lvl="1"/>
            <a:r>
              <a:rPr lang="en-US" dirty="0"/>
              <a:t>Network storage (plugins)</a:t>
            </a:r>
          </a:p>
          <a:p>
            <a:pPr lvl="2"/>
            <a:r>
              <a:rPr lang="en-US" dirty="0" err="1"/>
              <a:t>Gluster</a:t>
            </a:r>
            <a:endParaRPr lang="en-US" dirty="0"/>
          </a:p>
          <a:p>
            <a:pPr lvl="2"/>
            <a:r>
              <a:rPr lang="en-US" dirty="0"/>
              <a:t>iSCSI</a:t>
            </a:r>
          </a:p>
          <a:p>
            <a:pPr lvl="1"/>
            <a:r>
              <a:rPr lang="en-US" dirty="0"/>
              <a:t>Persistent data volumes on cluster shared volumes (Windows Server 2016)</a:t>
            </a:r>
          </a:p>
          <a:p>
            <a:pPr lvl="1"/>
            <a:r>
              <a:rPr lang="en-US" dirty="0"/>
              <a:t>SMB global mapping (Windows Server, version 1709)</a:t>
            </a:r>
          </a:p>
          <a:p>
            <a:pPr lvl="1"/>
            <a:r>
              <a:rPr lang="en-US" dirty="0"/>
              <a:t>Cloud Storage</a:t>
            </a:r>
          </a:p>
          <a:p>
            <a:pPr lvl="2"/>
            <a:r>
              <a:rPr lang="en-US" dirty="0"/>
              <a:t>Block storage: AWS EBS, Azure Blob Storage</a:t>
            </a:r>
          </a:p>
          <a:p>
            <a:endParaRPr lang="en-US" dirty="0"/>
          </a:p>
          <a:p>
            <a:endParaRPr lang="en-US" dirty="0"/>
          </a:p>
          <a:p>
            <a:endParaRPr lang="nb-NO" dirty="0"/>
          </a:p>
        </p:txBody>
      </p:sp>
      <p:pic>
        <p:nvPicPr>
          <p:cNvPr id="1026" name="Picture 2" descr="Image result for docker storage">
            <a:extLst>
              <a:ext uri="{FF2B5EF4-FFF2-40B4-BE49-F238E27FC236}">
                <a16:creationId xmlns:a16="http://schemas.microsoft.com/office/drawing/2014/main" id="{70F10337-015B-4B9A-82E0-A91443FA2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4194" y="1550610"/>
            <a:ext cx="3245172" cy="208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658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CCD2-AB49-438C-9252-E918D2953551}"/>
              </a:ext>
            </a:extLst>
          </p:cNvPr>
          <p:cNvSpPr>
            <a:spLocks noGrp="1"/>
          </p:cNvSpPr>
          <p:nvPr>
            <p:ph type="title"/>
          </p:nvPr>
        </p:nvSpPr>
        <p:spPr>
          <a:xfrm>
            <a:off x="461545" y="0"/>
            <a:ext cx="8229600" cy="914400"/>
          </a:xfrm>
        </p:spPr>
        <p:txBody>
          <a:bodyPr/>
          <a:lstStyle/>
          <a:p>
            <a:r>
              <a:rPr lang="en-US" dirty="0"/>
              <a:t>Demo</a:t>
            </a:r>
            <a:endParaRPr lang="nb-NO" dirty="0"/>
          </a:p>
        </p:txBody>
      </p:sp>
      <p:sp>
        <p:nvSpPr>
          <p:cNvPr id="3" name="Text Placeholder 2">
            <a:extLst>
              <a:ext uri="{FF2B5EF4-FFF2-40B4-BE49-F238E27FC236}">
                <a16:creationId xmlns:a16="http://schemas.microsoft.com/office/drawing/2014/main" id="{0C9F9F59-6251-48BB-8E12-88655E701B89}"/>
              </a:ext>
            </a:extLst>
          </p:cNvPr>
          <p:cNvSpPr>
            <a:spLocks noGrp="1"/>
          </p:cNvSpPr>
          <p:nvPr>
            <p:ph type="body" sz="quarter" idx="10"/>
          </p:nvPr>
        </p:nvSpPr>
        <p:spPr>
          <a:xfrm>
            <a:off x="3275856" y="1635646"/>
            <a:ext cx="8229600" cy="2663825"/>
          </a:xfrm>
        </p:spPr>
        <p:txBody>
          <a:bodyPr/>
          <a:lstStyle/>
          <a:p>
            <a:r>
              <a:rPr lang="en-US" dirty="0"/>
              <a:t>Container storage</a:t>
            </a:r>
          </a:p>
          <a:p>
            <a:endParaRPr lang="en-US" dirty="0"/>
          </a:p>
          <a:p>
            <a:endParaRPr lang="nb-NO" dirty="0"/>
          </a:p>
        </p:txBody>
      </p:sp>
    </p:spTree>
    <p:extLst>
      <p:ext uri="{BB962C8B-B14F-4D97-AF65-F5344CB8AC3E}">
        <p14:creationId xmlns:p14="http://schemas.microsoft.com/office/powerpoint/2010/main" val="2051540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0CCD2-AB49-438C-9252-E918D2953551}"/>
              </a:ext>
            </a:extLst>
          </p:cNvPr>
          <p:cNvSpPr>
            <a:spLocks noGrp="1"/>
          </p:cNvSpPr>
          <p:nvPr>
            <p:ph type="title"/>
          </p:nvPr>
        </p:nvSpPr>
        <p:spPr>
          <a:xfrm>
            <a:off x="461545" y="0"/>
            <a:ext cx="8229600" cy="914400"/>
          </a:xfrm>
        </p:spPr>
        <p:txBody>
          <a:bodyPr/>
          <a:lstStyle/>
          <a:p>
            <a:r>
              <a:rPr lang="en-US" dirty="0"/>
              <a:t>Demo</a:t>
            </a:r>
            <a:endParaRPr lang="nb-NO" dirty="0"/>
          </a:p>
        </p:txBody>
      </p:sp>
      <p:sp>
        <p:nvSpPr>
          <p:cNvPr id="3" name="Text Placeholder 2">
            <a:extLst>
              <a:ext uri="{FF2B5EF4-FFF2-40B4-BE49-F238E27FC236}">
                <a16:creationId xmlns:a16="http://schemas.microsoft.com/office/drawing/2014/main" id="{0C9F9F59-6251-48BB-8E12-88655E701B89}"/>
              </a:ext>
            </a:extLst>
          </p:cNvPr>
          <p:cNvSpPr>
            <a:spLocks noGrp="1"/>
          </p:cNvSpPr>
          <p:nvPr>
            <p:ph type="body" sz="quarter" idx="10"/>
          </p:nvPr>
        </p:nvSpPr>
        <p:spPr>
          <a:xfrm>
            <a:off x="3419872" y="1707654"/>
            <a:ext cx="8229600" cy="2663825"/>
          </a:xfrm>
        </p:spPr>
        <p:txBody>
          <a:bodyPr/>
          <a:lstStyle/>
          <a:p>
            <a:r>
              <a:rPr lang="en-US" dirty="0"/>
              <a:t>Docker Hub</a:t>
            </a:r>
          </a:p>
          <a:p>
            <a:endParaRPr lang="en-US" dirty="0"/>
          </a:p>
          <a:p>
            <a:endParaRPr lang="nb-NO" dirty="0"/>
          </a:p>
        </p:txBody>
      </p:sp>
    </p:spTree>
    <p:extLst>
      <p:ext uri="{BB962C8B-B14F-4D97-AF65-F5344CB8AC3E}">
        <p14:creationId xmlns:p14="http://schemas.microsoft.com/office/powerpoint/2010/main" val="743073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4" name="Shape 1484"/>
          <p:cNvSpPr txBox="1">
            <a:spLocks noGrp="1"/>
          </p:cNvSpPr>
          <p:nvPr>
            <p:ph type="title"/>
          </p:nvPr>
        </p:nvSpPr>
        <p:spPr>
          <a:xfrm>
            <a:off x="201931" y="191937"/>
            <a:ext cx="8741880" cy="674653"/>
          </a:xfrm>
        </p:spPr>
        <p:txBody>
          <a:bodyPr/>
          <a:lstStyle/>
          <a:p>
            <a:pPr lvl="0"/>
            <a:r>
              <a:rPr lang="en-US" dirty="0">
                <a:sym typeface="Quattrocento Sans"/>
              </a:rPr>
              <a:t>Where to start?</a:t>
            </a:r>
            <a:endParaRPr lang="en" dirty="0"/>
          </a:p>
        </p:txBody>
      </p:sp>
      <p:grpSp>
        <p:nvGrpSpPr>
          <p:cNvPr id="8" name="Group 7">
            <a:extLst>
              <a:ext uri="{FF2B5EF4-FFF2-40B4-BE49-F238E27FC236}">
                <a16:creationId xmlns:a16="http://schemas.microsoft.com/office/drawing/2014/main" id="{E75A5386-6156-41DD-8FF7-C2E765E8B6FF}"/>
              </a:ext>
            </a:extLst>
          </p:cNvPr>
          <p:cNvGrpSpPr/>
          <p:nvPr/>
        </p:nvGrpSpPr>
        <p:grpSpPr>
          <a:xfrm>
            <a:off x="201929" y="2240633"/>
            <a:ext cx="7165266" cy="944566"/>
            <a:chOff x="274636" y="3046919"/>
            <a:chExt cx="9745260" cy="1284675"/>
          </a:xfrm>
        </p:grpSpPr>
        <p:sp>
          <p:nvSpPr>
            <p:cNvPr id="1482" name="Shape 1482"/>
            <p:cNvSpPr/>
            <p:nvPr/>
          </p:nvSpPr>
          <p:spPr>
            <a:xfrm rot="10800000">
              <a:off x="274636" y="3046919"/>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91411" tIns="45678" rIns="91411" bIns="45678" anchor="ctr" anchorCtr="0">
              <a:noAutofit/>
            </a:bodyPr>
            <a:lstStyle/>
            <a:p>
              <a:pPr algn="ctr" defTabSz="685845">
                <a:buClr>
                  <a:srgbClr val="000000"/>
                </a:buClr>
                <a:defRPr/>
              </a:pPr>
              <a:endParaRPr>
                <a:solidFill>
                  <a:srgbClr val="FFFFFF"/>
                </a:solidFill>
                <a:latin typeface="Arial"/>
                <a:cs typeface="Arial"/>
                <a:sym typeface="Arial"/>
              </a:endParaRPr>
            </a:p>
          </p:txBody>
        </p:sp>
        <p:sp>
          <p:nvSpPr>
            <p:cNvPr id="1487" name="Shape 1487"/>
            <p:cNvSpPr/>
            <p:nvPr/>
          </p:nvSpPr>
          <p:spPr>
            <a:xfrm>
              <a:off x="454331" y="3215614"/>
              <a:ext cx="937089" cy="947288"/>
            </a:xfrm>
            <a:prstGeom prst="ellipse">
              <a:avLst/>
            </a:prstGeom>
            <a:noFill/>
            <a:ln w="57150" cap="flat" cmpd="sng">
              <a:solidFill>
                <a:schemeClr val="lt1"/>
              </a:solidFill>
              <a:prstDash val="solid"/>
              <a:round/>
              <a:headEnd type="none" w="med" len="med"/>
              <a:tailEnd type="none" w="med" len="med"/>
            </a:ln>
          </p:spPr>
          <p:txBody>
            <a:bodyPr lIns="91411" tIns="45678" rIns="91411" bIns="45678" anchor="ctr" anchorCtr="0">
              <a:noAutofit/>
            </a:bodyPr>
            <a:lstStyle/>
            <a:p>
              <a:pPr algn="ctr" defTabSz="685845">
                <a:buClr>
                  <a:srgbClr val="FFC000"/>
                </a:buClr>
                <a:buSzPct val="25000"/>
                <a:defRPr/>
              </a:pPr>
              <a:endParaRPr lang="en" sz="3600" b="1" dirty="0">
                <a:solidFill>
                  <a:srgbClr val="FFFFFF"/>
                </a:solidFill>
                <a:latin typeface="Arial"/>
                <a:ea typeface="Arial"/>
                <a:cs typeface="Arial"/>
                <a:sym typeface="Arial"/>
              </a:endParaRPr>
            </a:p>
          </p:txBody>
        </p:sp>
        <p:sp>
          <p:nvSpPr>
            <p:cNvPr id="1489" name="Shape 1489"/>
            <p:cNvSpPr txBox="1"/>
            <p:nvPr/>
          </p:nvSpPr>
          <p:spPr>
            <a:xfrm>
              <a:off x="1646636" y="3293533"/>
              <a:ext cx="7293153" cy="791447"/>
            </a:xfrm>
            <a:prstGeom prst="rect">
              <a:avLst/>
            </a:prstGeom>
            <a:noFill/>
            <a:ln>
              <a:noFill/>
            </a:ln>
          </p:spPr>
          <p:txBody>
            <a:bodyPr lIns="91411" tIns="45678" rIns="91411" bIns="45678" anchor="t" anchorCtr="0">
              <a:noAutofit/>
            </a:bodyPr>
            <a:lstStyle/>
            <a:p>
              <a:pPr defTabSz="685845">
                <a:buClr>
                  <a:srgbClr val="505050"/>
                </a:buClr>
                <a:buSzPct val="25000"/>
                <a:defRPr/>
              </a:pPr>
              <a:r>
                <a:rPr lang="en" sz="1471" b="1" dirty="0">
                  <a:solidFill>
                    <a:srgbClr val="EAEAEA"/>
                  </a:solidFill>
                  <a:latin typeface="Segoe UI Semilight"/>
                  <a:ea typeface="Quattrocento Sans"/>
                  <a:cs typeface="Quattrocento Sans"/>
                  <a:sym typeface="Quattrocento Sans"/>
                </a:rPr>
                <a:t>TRANSFORM MONOLIT</a:t>
              </a:r>
              <a:r>
                <a:rPr lang="en-US" sz="1471" b="1" dirty="0">
                  <a:solidFill>
                    <a:srgbClr val="EAEAEA"/>
                  </a:solidFill>
                  <a:latin typeface="Segoe UI Semilight"/>
                  <a:ea typeface="Quattrocento Sans"/>
                  <a:cs typeface="Quattrocento Sans"/>
                  <a:sym typeface="Quattrocento Sans"/>
                </a:rPr>
                <a:t>HS</a:t>
              </a:r>
              <a:r>
                <a:rPr lang="en" sz="1471" b="1" dirty="0">
                  <a:solidFill>
                    <a:srgbClr val="EAEAEA"/>
                  </a:solidFill>
                  <a:latin typeface="Segoe UI Semilight"/>
                  <a:ea typeface="Quattrocento Sans"/>
                  <a:cs typeface="Quattrocento Sans"/>
                  <a:sym typeface="Quattrocento Sans"/>
                </a:rPr>
                <a:t> TO MICROSERVICES</a:t>
              </a:r>
              <a:r>
                <a:rPr lang="en" sz="1471" b="1" dirty="0">
                  <a:solidFill>
                    <a:srgbClr val="00BCF2"/>
                  </a:solidFill>
                  <a:latin typeface="Segoe UI Semilight"/>
                  <a:ea typeface="Quattrocento Sans"/>
                  <a:cs typeface="Quattrocento Sans"/>
                  <a:sym typeface="Quattrocento Sans"/>
                </a:rPr>
                <a:t> </a:t>
              </a:r>
            </a:p>
            <a:p>
              <a:pPr defTabSz="685845">
                <a:buClr>
                  <a:srgbClr val="7F7F7F"/>
                </a:buClr>
                <a:buSzPct val="25000"/>
                <a:defRPr/>
              </a:pPr>
              <a:r>
                <a:rPr lang="en-US" sz="1471" dirty="0">
                  <a:solidFill>
                    <a:srgbClr val="FFFFFF"/>
                  </a:solidFill>
                  <a:latin typeface="Segoe UI Semilight"/>
                  <a:sym typeface="Quattrocento Sans"/>
                </a:rPr>
                <a:t>New code and transforming existing</a:t>
              </a:r>
              <a:r>
                <a:rPr lang="en" sz="1471" dirty="0">
                  <a:solidFill>
                    <a:srgbClr val="FFFFFF"/>
                  </a:solidFill>
                  <a:latin typeface="Segoe UI Semilight"/>
                  <a:sym typeface="Quattrocento Sans"/>
                </a:rPr>
                <a:t> </a:t>
              </a:r>
              <a:r>
                <a:rPr lang="en-US" sz="1471" dirty="0">
                  <a:solidFill>
                    <a:srgbClr val="FFFFFF"/>
                  </a:solidFill>
                  <a:latin typeface="Segoe UI Semilight"/>
                  <a:sym typeface="Quattrocento Sans"/>
                </a:rPr>
                <a:t>code</a:t>
              </a:r>
              <a:endParaRPr lang="en" sz="1471" dirty="0">
                <a:solidFill>
                  <a:srgbClr val="FFFFFF"/>
                </a:solidFill>
                <a:latin typeface="Segoe UI Semilight"/>
                <a:sym typeface="Quattrocento Sans"/>
              </a:endParaRPr>
            </a:p>
          </p:txBody>
        </p:sp>
        <p:pic>
          <p:nvPicPr>
            <p:cNvPr id="1496" name="Shape 1496" descr="nintendo&#10;&#10;Description generated with high confidenc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rcRect/>
            <a:stretch/>
          </p:blipFill>
          <p:spPr>
            <a:xfrm>
              <a:off x="7367018" y="3338069"/>
              <a:ext cx="663554" cy="663414"/>
            </a:xfrm>
            <a:prstGeom prst="rect">
              <a:avLst/>
            </a:prstGeom>
            <a:noFill/>
            <a:ln>
              <a:noFill/>
            </a:ln>
          </p:spPr>
        </p:pic>
        <p:grpSp>
          <p:nvGrpSpPr>
            <p:cNvPr id="1497" name="Shape 1497"/>
            <p:cNvGrpSpPr/>
            <p:nvPr/>
          </p:nvGrpSpPr>
          <p:grpSpPr>
            <a:xfrm>
              <a:off x="8937965" y="3288696"/>
              <a:ext cx="465138" cy="712786"/>
              <a:chOff x="4581" y="3247"/>
              <a:chExt cx="293" cy="448"/>
            </a:xfrm>
            <a:noFill/>
          </p:grpSpPr>
          <p:sp>
            <p:nvSpPr>
              <p:cNvPr id="1498" name="Shape 1498"/>
              <p:cNvSpPr/>
              <p:nvPr/>
            </p:nvSpPr>
            <p:spPr>
              <a:xfrm>
                <a:off x="4581" y="3600"/>
                <a:ext cx="113" cy="95"/>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9" name="Shape 1499"/>
              <p:cNvSpPr/>
              <p:nvPr/>
            </p:nvSpPr>
            <p:spPr>
              <a:xfrm>
                <a:off x="4581" y="3422"/>
                <a:ext cx="292"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500" name="Shape 1500"/>
              <p:cNvSpPr/>
              <p:nvPr/>
            </p:nvSpPr>
            <p:spPr>
              <a:xfrm>
                <a:off x="458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501" name="Shape 1501"/>
              <p:cNvSpPr/>
              <p:nvPr/>
            </p:nvSpPr>
            <p:spPr>
              <a:xfrm>
                <a:off x="476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grpSp>
        <p:cxnSp>
          <p:nvCxnSpPr>
            <p:cNvPr id="1502" name="Shape 1502"/>
            <p:cNvCxnSpPr/>
            <p:nvPr/>
          </p:nvCxnSpPr>
          <p:spPr>
            <a:xfrm>
              <a:off x="8210046" y="3669776"/>
              <a:ext cx="459721" cy="0"/>
            </a:xfrm>
            <a:prstGeom prst="straightConnector1">
              <a:avLst/>
            </a:prstGeom>
            <a:noFill/>
            <a:ln w="57150" cap="flat" cmpd="sng">
              <a:solidFill>
                <a:schemeClr val="tx1"/>
              </a:solidFill>
              <a:prstDash val="solid"/>
              <a:round/>
              <a:headEnd type="none" w="med" len="med"/>
              <a:tailEnd type="triangle" w="lg" len="lg"/>
            </a:ln>
          </p:spPr>
        </p:cxnSp>
      </p:grpSp>
      <p:grpSp>
        <p:nvGrpSpPr>
          <p:cNvPr id="9" name="Group 8">
            <a:extLst>
              <a:ext uri="{FF2B5EF4-FFF2-40B4-BE49-F238E27FC236}">
                <a16:creationId xmlns:a16="http://schemas.microsoft.com/office/drawing/2014/main" id="{60AD230A-805C-4BDE-A3B3-E3326E42256D}"/>
              </a:ext>
            </a:extLst>
          </p:cNvPr>
          <p:cNvGrpSpPr/>
          <p:nvPr/>
        </p:nvGrpSpPr>
        <p:grpSpPr>
          <a:xfrm>
            <a:off x="201929" y="1008843"/>
            <a:ext cx="7165266" cy="944566"/>
            <a:chOff x="274636" y="1371600"/>
            <a:chExt cx="9745260" cy="1284675"/>
          </a:xfrm>
        </p:grpSpPr>
        <p:sp>
          <p:nvSpPr>
            <p:cNvPr id="1483" name="Shape 1483"/>
            <p:cNvSpPr/>
            <p:nvPr/>
          </p:nvSpPr>
          <p:spPr>
            <a:xfrm rot="10800000">
              <a:off x="274636" y="1371600"/>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91411" tIns="45678" rIns="91411" bIns="45678" anchor="ctr" anchorCtr="0">
              <a:noAutofit/>
            </a:bodyPr>
            <a:lstStyle/>
            <a:p>
              <a:pPr algn="ctr" defTabSz="685845">
                <a:buClr>
                  <a:srgbClr val="000000"/>
                </a:buClr>
                <a:defRPr/>
              </a:pPr>
              <a:endParaRPr>
                <a:solidFill>
                  <a:srgbClr val="FFFFFF"/>
                </a:solidFill>
                <a:latin typeface="Arial"/>
                <a:ea typeface="Arial"/>
                <a:cs typeface="Arial"/>
                <a:sym typeface="Arial"/>
              </a:endParaRPr>
            </a:p>
          </p:txBody>
        </p:sp>
        <p:sp>
          <p:nvSpPr>
            <p:cNvPr id="1485" name="Shape 1485"/>
            <p:cNvSpPr/>
            <p:nvPr/>
          </p:nvSpPr>
          <p:spPr>
            <a:xfrm>
              <a:off x="452074" y="1470846"/>
              <a:ext cx="937089" cy="947288"/>
            </a:xfrm>
            <a:prstGeom prst="ellipse">
              <a:avLst/>
            </a:prstGeom>
            <a:noFill/>
            <a:ln w="57150" cap="flat" cmpd="sng">
              <a:solidFill>
                <a:schemeClr val="lt1"/>
              </a:solidFill>
              <a:prstDash val="solid"/>
              <a:round/>
              <a:headEnd type="none" w="med" len="med"/>
              <a:tailEnd type="none" w="med" len="med"/>
            </a:ln>
          </p:spPr>
          <p:txBody>
            <a:bodyPr lIns="91411" tIns="45678" rIns="91411" bIns="45678" anchor="ctr" anchorCtr="0">
              <a:noAutofit/>
            </a:bodyPr>
            <a:lstStyle/>
            <a:p>
              <a:pPr algn="ctr" defTabSz="685845">
                <a:buClr>
                  <a:srgbClr val="FFC000"/>
                </a:buClr>
                <a:buSzPct val="25000"/>
                <a:defRPr/>
              </a:pPr>
              <a:endParaRPr lang="en" sz="3600" b="1" dirty="0">
                <a:solidFill>
                  <a:srgbClr val="FFFFFF"/>
                </a:solidFill>
                <a:latin typeface="Arial"/>
                <a:ea typeface="Arial"/>
                <a:cs typeface="Arial"/>
                <a:sym typeface="Arial"/>
              </a:endParaRPr>
            </a:p>
          </p:txBody>
        </p:sp>
        <p:sp>
          <p:nvSpPr>
            <p:cNvPr id="1486" name="Shape 1486"/>
            <p:cNvSpPr txBox="1"/>
            <p:nvPr/>
          </p:nvSpPr>
          <p:spPr>
            <a:xfrm>
              <a:off x="1646636" y="1575228"/>
              <a:ext cx="6711806" cy="738523"/>
            </a:xfrm>
            <a:prstGeom prst="rect">
              <a:avLst/>
            </a:prstGeom>
            <a:noFill/>
            <a:ln>
              <a:noFill/>
            </a:ln>
          </p:spPr>
          <p:txBody>
            <a:bodyPr lIns="91411" tIns="45678" rIns="91411" bIns="45678" anchor="t" anchorCtr="0">
              <a:noAutofit/>
            </a:bodyPr>
            <a:lstStyle/>
            <a:p>
              <a:pPr defTabSz="685845">
                <a:buClr>
                  <a:srgbClr val="505050"/>
                </a:buClr>
                <a:buSzPct val="25000"/>
                <a:defRPr/>
              </a:pPr>
              <a:r>
                <a:rPr lang="en" sz="1471" b="1" dirty="0">
                  <a:solidFill>
                    <a:srgbClr val="EAEAEA"/>
                  </a:solidFill>
                  <a:latin typeface="Segoe UI Semilight"/>
                  <a:ea typeface="Quattrocento Sans"/>
                  <a:cs typeface="Quattrocento Sans"/>
                  <a:sym typeface="Quattrocento Sans"/>
                </a:rPr>
                <a:t>CONTAINERIZE </a:t>
              </a:r>
              <a:r>
                <a:rPr lang="en-US" sz="1471" b="1" dirty="0">
                  <a:solidFill>
                    <a:srgbClr val="EAEAEA"/>
                  </a:solidFill>
                  <a:latin typeface="Segoe UI Semilight"/>
                  <a:ea typeface="Quattrocento Sans"/>
                  <a:cs typeface="Quattrocento Sans"/>
                  <a:sym typeface="Quattrocento Sans"/>
                </a:rPr>
                <a:t>EXISTING</a:t>
              </a:r>
              <a:r>
                <a:rPr lang="en" sz="1471" b="1" dirty="0">
                  <a:solidFill>
                    <a:srgbClr val="EAEAEA"/>
                  </a:solidFill>
                  <a:latin typeface="Segoe UI Semilight"/>
                  <a:ea typeface="Quattrocento Sans"/>
                  <a:cs typeface="Quattrocento Sans"/>
                  <a:sym typeface="Quattrocento Sans"/>
                </a:rPr>
                <a:t> APPLICATIONS</a:t>
              </a:r>
            </a:p>
            <a:p>
              <a:pPr defTabSz="685845">
                <a:buClr>
                  <a:srgbClr val="7F7F7F"/>
                </a:buClr>
                <a:buSzPct val="25000"/>
                <a:defRPr/>
              </a:pPr>
              <a:r>
                <a:rPr lang="en" sz="1471" dirty="0">
                  <a:solidFill>
                    <a:srgbClr val="FFFFFF"/>
                  </a:solidFill>
                  <a:latin typeface="Segoe UI Semilight"/>
                  <a:ea typeface="Quattrocento Sans"/>
                  <a:cs typeface="Quattrocento Sans"/>
                  <a:sym typeface="Quattrocento Sans"/>
                </a:rPr>
                <a:t>Containerize for</a:t>
              </a:r>
              <a:r>
                <a:rPr lang="en" sz="1471" dirty="0">
                  <a:solidFill>
                    <a:srgbClr val="FFFFFF"/>
                  </a:solidFill>
                  <a:latin typeface="Segoe UI Semilight"/>
                  <a:sym typeface="Quattrocento Sans"/>
                </a:rPr>
                <a:t> </a:t>
              </a:r>
              <a:r>
                <a:rPr lang="en" sz="1471" b="1" dirty="0">
                  <a:solidFill>
                    <a:srgbClr val="FFFFFF"/>
                  </a:solidFill>
                  <a:latin typeface="Segoe UI Semilight"/>
                  <a:sym typeface="Quattrocento Sans"/>
                </a:rPr>
                <a:t>portability, efficiency </a:t>
              </a:r>
              <a:r>
                <a:rPr lang="en-US" sz="1471" dirty="0">
                  <a:solidFill>
                    <a:srgbClr val="FFFFFF"/>
                  </a:solidFill>
                  <a:latin typeface="Segoe UI Semilight"/>
                  <a:sym typeface="Quattrocento Sans"/>
                </a:rPr>
                <a:t>and </a:t>
              </a:r>
              <a:r>
                <a:rPr lang="en-US" sz="1471" b="1" dirty="0">
                  <a:solidFill>
                    <a:srgbClr val="FFFFFF"/>
                  </a:solidFill>
                  <a:latin typeface="Segoe UI Semilight"/>
                  <a:sym typeface="Quattrocento Sans"/>
                </a:rPr>
                <a:t>reliability</a:t>
              </a:r>
              <a:endParaRPr lang="en" sz="1471" b="1" dirty="0">
                <a:solidFill>
                  <a:srgbClr val="FFFFFF"/>
                </a:solidFill>
                <a:latin typeface="Segoe UI Semilight"/>
                <a:sym typeface="Quattrocento Sans"/>
              </a:endParaRPr>
            </a:p>
          </p:txBody>
        </p:sp>
        <p:pic>
          <p:nvPicPr>
            <p:cNvPr id="1503" name="Shape 1503" descr="nintendo&#10;&#10;Description generated with high confidenc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rcRect/>
            <a:stretch/>
          </p:blipFill>
          <p:spPr>
            <a:xfrm>
              <a:off x="7864195" y="1600808"/>
              <a:ext cx="663554" cy="663414"/>
            </a:xfrm>
            <a:prstGeom prst="rect">
              <a:avLst/>
            </a:prstGeom>
            <a:noFill/>
            <a:ln>
              <a:noFill/>
            </a:ln>
          </p:spPr>
        </p:pic>
        <p:sp>
          <p:nvSpPr>
            <p:cNvPr id="1504" name="Shape 1504"/>
            <p:cNvSpPr/>
            <p:nvPr/>
          </p:nvSpPr>
          <p:spPr>
            <a:xfrm>
              <a:off x="8615917" y="1589997"/>
              <a:ext cx="433849" cy="672501"/>
            </a:xfrm>
            <a:prstGeom prst="curvedLeftArrow">
              <a:avLst>
                <a:gd name="adj1" fmla="val 25000"/>
                <a:gd name="adj2" fmla="val 50000"/>
                <a:gd name="adj3" fmla="val 25000"/>
              </a:avLst>
            </a:prstGeom>
            <a:solidFill>
              <a:schemeClr val="tx1"/>
            </a:solidFill>
            <a:ln w="25400" cap="flat" cmpd="sng">
              <a:solidFill>
                <a:schemeClr val="accent6">
                  <a:lumMod val="20000"/>
                  <a:lumOff val="80000"/>
                </a:schemeClr>
              </a:solidFill>
              <a:prstDash val="solid"/>
              <a:round/>
              <a:headEnd type="none" w="med" len="med"/>
              <a:tailEnd type="none" w="med" len="med"/>
            </a:ln>
          </p:spPr>
          <p:txBody>
            <a:bodyPr lIns="67221" tIns="33601" rIns="67221" bIns="33601" anchor="ctr" anchorCtr="0">
              <a:noAutofit/>
            </a:bodyPr>
            <a:lstStyle/>
            <a:p>
              <a:pPr algn="ctr" defTabSz="685845">
                <a:buClr>
                  <a:srgbClr val="000000"/>
                </a:buClr>
                <a:defRPr/>
              </a:pPr>
              <a:endParaRPr sz="1400">
                <a:solidFill>
                  <a:srgbClr val="505050"/>
                </a:solidFill>
                <a:latin typeface="Arial"/>
                <a:ea typeface="Arial"/>
                <a:cs typeface="Arial"/>
                <a:sym typeface="Arial"/>
              </a:endParaRPr>
            </a:p>
          </p:txBody>
        </p:sp>
      </p:grpSp>
      <p:grpSp>
        <p:nvGrpSpPr>
          <p:cNvPr id="7" name="Group 6">
            <a:extLst>
              <a:ext uri="{FF2B5EF4-FFF2-40B4-BE49-F238E27FC236}">
                <a16:creationId xmlns:a16="http://schemas.microsoft.com/office/drawing/2014/main" id="{4B85AC7A-47F3-4AE7-A05E-A07C2360A32D}"/>
              </a:ext>
            </a:extLst>
          </p:cNvPr>
          <p:cNvGrpSpPr/>
          <p:nvPr/>
        </p:nvGrpSpPr>
        <p:grpSpPr>
          <a:xfrm>
            <a:off x="201929" y="3472423"/>
            <a:ext cx="7165266" cy="944566"/>
            <a:chOff x="274637" y="4722239"/>
            <a:chExt cx="9745260" cy="1284675"/>
          </a:xfrm>
        </p:grpSpPr>
        <p:sp>
          <p:nvSpPr>
            <p:cNvPr id="1481" name="Shape 1481"/>
            <p:cNvSpPr/>
            <p:nvPr/>
          </p:nvSpPr>
          <p:spPr>
            <a:xfrm rot="10800000">
              <a:off x="274637" y="4722239"/>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91411" tIns="45678" rIns="91411" bIns="45678" anchor="ctr" anchorCtr="0">
              <a:noAutofit/>
            </a:bodyPr>
            <a:lstStyle/>
            <a:p>
              <a:pPr algn="ctr" defTabSz="685845">
                <a:buClr>
                  <a:srgbClr val="000000"/>
                </a:buClr>
                <a:defRPr/>
              </a:pPr>
              <a:endParaRPr>
                <a:solidFill>
                  <a:srgbClr val="FFFFFF"/>
                </a:solidFill>
                <a:latin typeface="Arial"/>
                <a:cs typeface="Arial"/>
                <a:sym typeface="Arial"/>
              </a:endParaRPr>
            </a:p>
          </p:txBody>
        </p:sp>
        <p:sp>
          <p:nvSpPr>
            <p:cNvPr id="1488" name="Shape 1488"/>
            <p:cNvSpPr/>
            <p:nvPr/>
          </p:nvSpPr>
          <p:spPr>
            <a:xfrm>
              <a:off x="452104" y="4890935"/>
              <a:ext cx="937089" cy="947288"/>
            </a:xfrm>
            <a:prstGeom prst="ellipse">
              <a:avLst/>
            </a:prstGeom>
            <a:noFill/>
            <a:ln w="57150" cap="flat" cmpd="sng">
              <a:solidFill>
                <a:schemeClr val="lt1"/>
              </a:solidFill>
              <a:prstDash val="solid"/>
              <a:round/>
              <a:headEnd type="none" w="med" len="med"/>
              <a:tailEnd type="none" w="med" len="med"/>
            </a:ln>
          </p:spPr>
          <p:txBody>
            <a:bodyPr lIns="91411" tIns="45678" rIns="91411" bIns="45678" anchor="ctr" anchorCtr="0">
              <a:noAutofit/>
            </a:bodyPr>
            <a:lstStyle/>
            <a:p>
              <a:pPr algn="ctr" defTabSz="685845">
                <a:buClr>
                  <a:srgbClr val="FFC000"/>
                </a:buClr>
                <a:buSzPct val="25000"/>
                <a:defRPr/>
              </a:pPr>
              <a:endParaRPr lang="en" sz="3600" b="1" dirty="0">
                <a:solidFill>
                  <a:srgbClr val="FFFFFF"/>
                </a:solidFill>
                <a:latin typeface="Arial"/>
                <a:ea typeface="Arial"/>
                <a:cs typeface="Arial"/>
                <a:sym typeface="Arial"/>
              </a:endParaRPr>
            </a:p>
          </p:txBody>
        </p:sp>
        <p:sp>
          <p:nvSpPr>
            <p:cNvPr id="1490" name="Shape 1490"/>
            <p:cNvSpPr txBox="1"/>
            <p:nvPr/>
          </p:nvSpPr>
          <p:spPr>
            <a:xfrm>
              <a:off x="1646636" y="5002662"/>
              <a:ext cx="5557679" cy="723835"/>
            </a:xfrm>
            <a:prstGeom prst="rect">
              <a:avLst/>
            </a:prstGeom>
            <a:noFill/>
            <a:ln>
              <a:noFill/>
            </a:ln>
          </p:spPr>
          <p:txBody>
            <a:bodyPr lIns="91411" tIns="45678" rIns="91411" bIns="45678" anchor="t" anchorCtr="0">
              <a:noAutofit/>
            </a:bodyPr>
            <a:lstStyle/>
            <a:p>
              <a:pPr defTabSz="685845">
                <a:buClr>
                  <a:srgbClr val="505050"/>
                </a:buClr>
                <a:buSzPct val="25000"/>
                <a:defRPr/>
              </a:pPr>
              <a:r>
                <a:rPr lang="en" sz="1471" b="1" dirty="0">
                  <a:solidFill>
                    <a:srgbClr val="EAEAEA"/>
                  </a:solidFill>
                  <a:latin typeface="Segoe UI Semilight"/>
                  <a:ea typeface="Quattrocento Sans"/>
                  <a:cs typeface="Quattrocento Sans"/>
                  <a:sym typeface="Quattrocento Sans"/>
                </a:rPr>
                <a:t>ACCELERATE NEW APPLICATIONS</a:t>
              </a:r>
            </a:p>
            <a:p>
              <a:pPr defTabSz="685845">
                <a:buClr>
                  <a:srgbClr val="7F7F7F"/>
                </a:buClr>
                <a:buSzPct val="25000"/>
                <a:defRPr/>
              </a:pPr>
              <a:r>
                <a:rPr lang="en" sz="1471" dirty="0">
                  <a:solidFill>
                    <a:srgbClr val="FFFFFF"/>
                  </a:solidFill>
                  <a:latin typeface="Segoe UI Semilight"/>
                  <a:ea typeface="Quattrocento Sans"/>
                  <a:cs typeface="Quattrocento Sans"/>
                  <a:sym typeface="Quattrocento Sans"/>
                </a:rPr>
                <a:t>Agile cloud native app development</a:t>
              </a:r>
            </a:p>
          </p:txBody>
        </p:sp>
        <p:grpSp>
          <p:nvGrpSpPr>
            <p:cNvPr id="1491" name="Shape 1491"/>
            <p:cNvGrpSpPr/>
            <p:nvPr/>
          </p:nvGrpSpPr>
          <p:grpSpPr>
            <a:xfrm>
              <a:off x="8292413" y="4977734"/>
              <a:ext cx="465138" cy="712786"/>
              <a:chOff x="4581" y="3247"/>
              <a:chExt cx="293" cy="448"/>
            </a:xfrm>
            <a:noFill/>
          </p:grpSpPr>
          <p:sp>
            <p:nvSpPr>
              <p:cNvPr id="1492" name="Shape 1492"/>
              <p:cNvSpPr/>
              <p:nvPr/>
            </p:nvSpPr>
            <p:spPr>
              <a:xfrm>
                <a:off x="4581" y="3600"/>
                <a:ext cx="113" cy="95"/>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3" name="Shape 1493"/>
              <p:cNvSpPr/>
              <p:nvPr/>
            </p:nvSpPr>
            <p:spPr>
              <a:xfrm>
                <a:off x="4581" y="3422"/>
                <a:ext cx="292"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4" name="Shape 1494"/>
              <p:cNvSpPr/>
              <p:nvPr/>
            </p:nvSpPr>
            <p:spPr>
              <a:xfrm>
                <a:off x="458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5" name="Shape 1495"/>
              <p:cNvSpPr/>
              <p:nvPr/>
            </p:nvSpPr>
            <p:spPr>
              <a:xfrm>
                <a:off x="476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grpSp>
        <p:sp>
          <p:nvSpPr>
            <p:cNvPr id="1505" name="Shape 1505"/>
            <p:cNvSpPr/>
            <p:nvPr/>
          </p:nvSpPr>
          <p:spPr>
            <a:xfrm>
              <a:off x="8844353" y="5243364"/>
              <a:ext cx="212102" cy="212102"/>
            </a:xfrm>
            <a:prstGeom prst="rect">
              <a:avLst/>
            </a:prstGeom>
            <a:noFill/>
            <a:ln>
              <a:solidFill>
                <a:schemeClr val="tx1"/>
              </a:solidFill>
            </a:ln>
          </p:spPr>
          <p:txBody>
            <a:bodyPr lIns="67221" tIns="33601" rIns="67221" bIns="33601" anchor="ctr" anchorCtr="0">
              <a:noAutofit/>
            </a:bodyPr>
            <a:lstStyle/>
            <a:p>
              <a:pPr algn="ctr" defTabSz="685845">
                <a:buClr>
                  <a:srgbClr val="000000"/>
                </a:buClr>
                <a:defRPr/>
              </a:pPr>
              <a:endParaRPr sz="1400">
                <a:solidFill>
                  <a:srgbClr val="FFFFFF"/>
                </a:solidFill>
                <a:latin typeface="Arial"/>
                <a:ea typeface="Arial"/>
                <a:cs typeface="Arial"/>
                <a:sym typeface="Arial"/>
              </a:endParaRPr>
            </a:p>
          </p:txBody>
        </p:sp>
        <p:sp>
          <p:nvSpPr>
            <p:cNvPr id="1506" name="Shape 1506"/>
            <p:cNvSpPr/>
            <p:nvPr/>
          </p:nvSpPr>
          <p:spPr>
            <a:xfrm>
              <a:off x="7975188" y="5240776"/>
              <a:ext cx="212102" cy="212102"/>
            </a:xfrm>
            <a:prstGeom prst="rect">
              <a:avLst/>
            </a:prstGeom>
            <a:noFill/>
            <a:ln>
              <a:solidFill>
                <a:schemeClr val="tx1"/>
              </a:solidFill>
            </a:ln>
          </p:spPr>
          <p:txBody>
            <a:bodyPr lIns="67221" tIns="33601" rIns="67221" bIns="33601" anchor="ctr" anchorCtr="0">
              <a:noAutofit/>
            </a:bodyPr>
            <a:lstStyle/>
            <a:p>
              <a:pPr algn="ctr" defTabSz="685845">
                <a:buClr>
                  <a:srgbClr val="000000"/>
                </a:buClr>
                <a:defRPr/>
              </a:pPr>
              <a:endParaRPr sz="1400">
                <a:solidFill>
                  <a:srgbClr val="FFFFFF"/>
                </a:solidFill>
                <a:latin typeface="Arial"/>
                <a:ea typeface="Arial"/>
                <a:cs typeface="Arial"/>
                <a:sym typeface="Arial"/>
              </a:endParaRPr>
            </a:p>
          </p:txBody>
        </p:sp>
      </p:grpSp>
      <p:sp>
        <p:nvSpPr>
          <p:cNvPr id="32" name="Bottom">
            <a:extLst>
              <a:ext uri="{FF2B5EF4-FFF2-40B4-BE49-F238E27FC236}">
                <a16:creationId xmlns:a16="http://schemas.microsoft.com/office/drawing/2014/main" id="{B48E82B9-2873-4BC2-94E7-279AED256644}"/>
              </a:ext>
            </a:extLst>
          </p:cNvPr>
          <p:cNvSpPr/>
          <p:nvPr/>
        </p:nvSpPr>
        <p:spPr bwMode="auto">
          <a:xfrm>
            <a:off x="160541" y="3398018"/>
            <a:ext cx="7462655" cy="1064975"/>
          </a:xfrm>
          <a:prstGeom prst="rect">
            <a:avLst/>
          </a:prstGeom>
          <a:solidFill>
            <a:srgbClr val="50505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Middle" hidden="1">
            <a:extLst>
              <a:ext uri="{FF2B5EF4-FFF2-40B4-BE49-F238E27FC236}">
                <a16:creationId xmlns:a16="http://schemas.microsoft.com/office/drawing/2014/main" id="{2D35AAC1-96FC-4CA0-97C6-A5671B3FA2F0}"/>
              </a:ext>
            </a:extLst>
          </p:cNvPr>
          <p:cNvSpPr/>
          <p:nvPr/>
        </p:nvSpPr>
        <p:spPr bwMode="auto">
          <a:xfrm>
            <a:off x="160542" y="2168363"/>
            <a:ext cx="7462655" cy="1064975"/>
          </a:xfrm>
          <a:prstGeom prst="rect">
            <a:avLst/>
          </a:prstGeom>
          <a:solidFill>
            <a:srgbClr val="50505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Top">
            <a:extLst>
              <a:ext uri="{FF2B5EF4-FFF2-40B4-BE49-F238E27FC236}">
                <a16:creationId xmlns:a16="http://schemas.microsoft.com/office/drawing/2014/main" id="{84019CEB-9863-4D68-B41D-C2D745A85CD0}"/>
              </a:ext>
            </a:extLst>
          </p:cNvPr>
          <p:cNvSpPr/>
          <p:nvPr/>
        </p:nvSpPr>
        <p:spPr bwMode="auto">
          <a:xfrm>
            <a:off x="160540" y="979371"/>
            <a:ext cx="7462655" cy="1064975"/>
          </a:xfrm>
          <a:prstGeom prst="rect">
            <a:avLst/>
          </a:prstGeom>
          <a:solidFill>
            <a:srgbClr val="50505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202433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D83F1-CFF7-4421-9036-8914F9087ADC}"/>
              </a:ext>
            </a:extLst>
          </p:cNvPr>
          <p:cNvSpPr>
            <a:spLocks noGrp="1"/>
          </p:cNvSpPr>
          <p:nvPr>
            <p:ph type="title"/>
          </p:nvPr>
        </p:nvSpPr>
        <p:spPr>
          <a:xfrm>
            <a:off x="395536" y="-3767"/>
            <a:ext cx="8229600" cy="914400"/>
          </a:xfrm>
        </p:spPr>
        <p:txBody>
          <a:bodyPr/>
          <a:lstStyle/>
          <a:p>
            <a:r>
              <a:rPr lang="en-US" dirty="0"/>
              <a:t>Image2Docker</a:t>
            </a:r>
          </a:p>
        </p:txBody>
      </p:sp>
      <p:pic>
        <p:nvPicPr>
          <p:cNvPr id="10" name="Picture 9" descr="A close up of a computer screen&#10;&#10;Description generated with very high confidence">
            <a:extLst>
              <a:ext uri="{FF2B5EF4-FFF2-40B4-BE49-F238E27FC236}">
                <a16:creationId xmlns:a16="http://schemas.microsoft.com/office/drawing/2014/main" id="{2A23F595-0754-4769-A88C-F4C6A3E880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55776" y="910633"/>
            <a:ext cx="3253379" cy="3695244"/>
          </a:xfrm>
          <a:prstGeom prst="rect">
            <a:avLst/>
          </a:prstGeom>
        </p:spPr>
      </p:pic>
    </p:spTree>
    <p:extLst>
      <p:ext uri="{BB962C8B-B14F-4D97-AF65-F5344CB8AC3E}">
        <p14:creationId xmlns:p14="http://schemas.microsoft.com/office/powerpoint/2010/main" val="20604381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computer screen&#10;&#10;Description generated with very high confidence">
            <a:extLst>
              <a:ext uri="{FF2B5EF4-FFF2-40B4-BE49-F238E27FC236}">
                <a16:creationId xmlns:a16="http://schemas.microsoft.com/office/drawing/2014/main" id="{2A23F595-0754-4769-A88C-F4C6A3E880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9552" y="580592"/>
            <a:ext cx="1495667" cy="1698804"/>
          </a:xfrm>
          <a:prstGeom prst="rect">
            <a:avLst/>
          </a:prstGeom>
        </p:spPr>
      </p:pic>
      <p:sp>
        <p:nvSpPr>
          <p:cNvPr id="11" name="Arrow: Right 10">
            <a:extLst>
              <a:ext uri="{FF2B5EF4-FFF2-40B4-BE49-F238E27FC236}">
                <a16:creationId xmlns:a16="http://schemas.microsoft.com/office/drawing/2014/main" id="{91467BF0-C6B7-40A3-8F45-7D31F271F3ED}"/>
              </a:ext>
            </a:extLst>
          </p:cNvPr>
          <p:cNvSpPr/>
          <p:nvPr/>
        </p:nvSpPr>
        <p:spPr bwMode="auto">
          <a:xfrm>
            <a:off x="2627784" y="1050737"/>
            <a:ext cx="806774" cy="46388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Arrow: Down 11">
            <a:extLst>
              <a:ext uri="{FF2B5EF4-FFF2-40B4-BE49-F238E27FC236}">
                <a16:creationId xmlns:a16="http://schemas.microsoft.com/office/drawing/2014/main" id="{34926F57-2FFC-4E25-80F9-C5FE7190E407}"/>
              </a:ext>
            </a:extLst>
          </p:cNvPr>
          <p:cNvSpPr/>
          <p:nvPr/>
        </p:nvSpPr>
        <p:spPr bwMode="auto">
          <a:xfrm>
            <a:off x="5292080" y="1667229"/>
            <a:ext cx="470618" cy="463883"/>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5D21C4ED-EF91-4601-A739-55B934B8AF26}"/>
              </a:ext>
            </a:extLst>
          </p:cNvPr>
          <p:cNvSpPr/>
          <p:nvPr/>
        </p:nvSpPr>
        <p:spPr>
          <a:xfrm>
            <a:off x="323528" y="2375328"/>
            <a:ext cx="7848872" cy="2462213"/>
          </a:xfrm>
          <a:prstGeom prst="rect">
            <a:avLst/>
          </a:prstGeom>
          <a:solidFill>
            <a:srgbClr val="FFFFFF"/>
          </a:solid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FROM</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err="1">
                <a:ln>
                  <a:noFill/>
                </a:ln>
                <a:solidFill>
                  <a:srgbClr val="000000"/>
                </a:solidFill>
                <a:effectLst/>
                <a:uLnTx/>
                <a:uFillTx/>
                <a:latin typeface="Consolas" panose="020B0609020204030204" pitchFamily="49" charset="0"/>
              </a:rPr>
              <a:t>microsoft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/aspnet:windowsservercore-10.0.14393.693</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SHELL</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powershell</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"-Command"</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ErrorActionPreference</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 = 'Stop'; $</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ProgressPreference</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 = '</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SilentlyContinue</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32742" eaLnBrk="1" fontAlgn="auto" latinLnBrk="0" hangingPunct="1">
              <a:lnSpc>
                <a:spcPct val="100000"/>
              </a:lnSpc>
              <a:spcBef>
                <a:spcPts val="0"/>
              </a:spcBef>
              <a:spcAft>
                <a:spcPts val="0"/>
              </a:spcAft>
              <a:buClrTx/>
              <a:buSzTx/>
              <a:buFontTx/>
              <a:buNone/>
              <a:tabLst/>
              <a:defRPr/>
            </a:pPr>
            <a:b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b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RUN</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Remove-Website </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'Default Web Site'</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a:t>
            </a:r>
          </a:p>
          <a:p>
            <a:pPr marL="0" marR="0" lvl="0" indent="0" defTabSz="932742" eaLnBrk="1" fontAlgn="auto" latinLnBrk="0" hangingPunct="1">
              <a:lnSpc>
                <a:spcPct val="100000"/>
              </a:lnSpc>
              <a:spcBef>
                <a:spcPts val="0"/>
              </a:spcBef>
              <a:spcAft>
                <a:spcPts val="0"/>
              </a:spcAft>
              <a:buClrTx/>
              <a:buSzTx/>
              <a:buFontTx/>
              <a:buNone/>
              <a:tabLst/>
              <a:defRPr/>
            </a:pPr>
            <a:b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br>
            <a:r>
              <a:rPr kumimoji="0" lang="en-US" sz="1100" b="0" i="0" u="none" strike="noStrike" kern="0" cap="none" spc="0" normalizeH="0" baseline="0" noProof="0" dirty="0">
                <a:ln>
                  <a:noFill/>
                </a:ln>
                <a:solidFill>
                  <a:srgbClr val="008000"/>
                </a:solidFill>
                <a:effectLst/>
                <a:uLnTx/>
                <a:uFillTx/>
                <a:latin typeface="Consolas" panose="020B0609020204030204" pitchFamily="49" charset="0"/>
              </a:rPr>
              <a:t># Set up website: </a:t>
            </a:r>
            <a:r>
              <a:rPr kumimoji="0" lang="en-US" sz="1100" b="0" i="0" u="none" strike="noStrike" kern="0" cap="none" spc="0" normalizeH="0" baseline="0" noProof="0" dirty="0" err="1">
                <a:ln>
                  <a:noFill/>
                </a:ln>
                <a:solidFill>
                  <a:srgbClr val="008000"/>
                </a:solidFill>
                <a:effectLst/>
                <a:uLnTx/>
                <a:uFillTx/>
                <a:latin typeface="Consolas" panose="020B0609020204030204" pitchFamily="49" charset="0"/>
              </a:rPr>
              <a:t>iis-env</a:t>
            </a:r>
            <a:endParaRPr kumimoji="0" lang="en-US" sz="1100" b="0" i="0" u="none" strike="noStrike" kern="0" cap="none" spc="0" normalizeH="0" baseline="0" noProof="0" dirty="0">
              <a:ln>
                <a:noFill/>
              </a:ln>
              <a:solidFill>
                <a:srgbClr val="000000"/>
              </a:solidFill>
              <a:effectLst/>
              <a:uLnTx/>
              <a:uFillTx/>
              <a:latin typeface="Consolas" panose="020B0609020204030204" pitchFamily="49" charset="0"/>
            </a:endParaRPr>
          </a:p>
          <a:p>
            <a:pPr marL="0" marR="0" lvl="0" indent="0" defTabSz="932742"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RUN</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New-Item -Path </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'C:\</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iis</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iis-env</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-Type Directory -Force; </a:t>
            </a:r>
          </a:p>
          <a:p>
            <a:pPr marL="0" marR="0" lvl="0" indent="0" defTabSz="932742" eaLnBrk="1" fontAlgn="auto" latinLnBrk="0" hangingPunct="1">
              <a:lnSpc>
                <a:spcPct val="100000"/>
              </a:lnSpc>
              <a:spcBef>
                <a:spcPts val="0"/>
              </a:spcBef>
              <a:spcAft>
                <a:spcPts val="0"/>
              </a:spcAft>
              <a:buClrTx/>
              <a:buSzTx/>
              <a:buFontTx/>
              <a:buNone/>
              <a:tabLst/>
              <a:defRPr/>
            </a:pPr>
            <a:b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b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RUN</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New-Website -Name </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iis-env</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err="1">
                <a:ln>
                  <a:noFill/>
                </a:ln>
                <a:solidFill>
                  <a:srgbClr val="000000"/>
                </a:solidFill>
                <a:effectLst/>
                <a:uLnTx/>
                <a:uFillTx/>
                <a:latin typeface="Consolas" panose="020B0609020204030204" pitchFamily="49" charset="0"/>
              </a:rPr>
              <a:t>PhysicalPath</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'C:\</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iis</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iis-env</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-Port 8090 -Force; </a:t>
            </a:r>
          </a:p>
          <a:p>
            <a:pPr marL="0" marR="0" lvl="0" indent="0" defTabSz="932742" eaLnBrk="1" fontAlgn="auto" latinLnBrk="0" hangingPunct="1">
              <a:lnSpc>
                <a:spcPct val="100000"/>
              </a:lnSpc>
              <a:spcBef>
                <a:spcPts val="0"/>
              </a:spcBef>
              <a:spcAft>
                <a:spcPts val="0"/>
              </a:spcAft>
              <a:buClrTx/>
              <a:buSzTx/>
              <a:buFontTx/>
              <a:buNone/>
              <a:tabLst/>
              <a:defRPr/>
            </a:pPr>
            <a:b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b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EXPOSE</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8090</a:t>
            </a:r>
          </a:p>
          <a:p>
            <a:pPr marL="0" marR="0" lvl="0" indent="0" defTabSz="932742" eaLnBrk="1" fontAlgn="auto" latinLnBrk="0" hangingPunct="1">
              <a:lnSpc>
                <a:spcPct val="100000"/>
              </a:lnSpc>
              <a:spcBef>
                <a:spcPts val="0"/>
              </a:spcBef>
              <a:spcAft>
                <a:spcPts val="0"/>
              </a:spcAft>
              <a:buClrTx/>
              <a:buSzTx/>
              <a:buFontTx/>
              <a:buNone/>
              <a:tabLst/>
              <a:defRPr/>
            </a:pPr>
            <a:b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br>
            <a:r>
              <a:rPr kumimoji="0" lang="en-US" sz="1100" b="0" i="0" u="none" strike="noStrike" kern="0" cap="none" spc="0" normalizeH="0" baseline="0" noProof="0" dirty="0">
                <a:ln>
                  <a:noFill/>
                </a:ln>
                <a:solidFill>
                  <a:srgbClr val="0000FF"/>
                </a:solidFill>
                <a:effectLst/>
                <a:uLnTx/>
                <a:uFillTx/>
                <a:latin typeface="Consolas" panose="020B0609020204030204" pitchFamily="49" charset="0"/>
              </a:rPr>
              <a:t>COPY</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iis-env</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iis</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err="1">
                <a:ln>
                  <a:noFill/>
                </a:ln>
                <a:solidFill>
                  <a:srgbClr val="A31515"/>
                </a:solidFill>
                <a:effectLst/>
                <a:uLnTx/>
                <a:uFillTx/>
                <a:latin typeface="Consolas" panose="020B0609020204030204" pitchFamily="49" charset="0"/>
              </a:rPr>
              <a:t>iis-env</a:t>
            </a:r>
            <a:r>
              <a:rPr kumimoji="0" lang="en-US" sz="1100" b="0" i="0" u="none" strike="noStrike" kern="0" cap="none" spc="0" normalizeH="0" baseline="0" noProof="0" dirty="0">
                <a:ln>
                  <a:noFill/>
                </a:ln>
                <a:solidFill>
                  <a:srgbClr val="A31515"/>
                </a:solidFill>
                <a:effectLst/>
                <a:uLnTx/>
                <a:uFillTx/>
                <a:latin typeface="Consolas" panose="020B0609020204030204" pitchFamily="49" charset="0"/>
              </a:rPr>
              <a:t>"</a:t>
            </a:r>
            <a:r>
              <a:rPr kumimoji="0" lang="en-US" sz="1100" b="0" i="0" u="none" strike="noStrike" kern="0" cap="none" spc="0" normalizeH="0" baseline="0" noProof="0" dirty="0">
                <a:ln>
                  <a:noFill/>
                </a:ln>
                <a:solidFill>
                  <a:srgbClr val="000000"/>
                </a:solidFill>
                <a:effectLst/>
                <a:uLnTx/>
                <a:uFillTx/>
                <a:latin typeface="Consolas" panose="020B0609020204030204" pitchFamily="49" charset="0"/>
              </a:rPr>
              <a:t>]</a:t>
            </a:r>
          </a:p>
        </p:txBody>
      </p:sp>
      <p:sp>
        <p:nvSpPr>
          <p:cNvPr id="14" name="Rectangle 13">
            <a:extLst>
              <a:ext uri="{FF2B5EF4-FFF2-40B4-BE49-F238E27FC236}">
                <a16:creationId xmlns:a16="http://schemas.microsoft.com/office/drawing/2014/main" id="{BD437262-16FB-4E57-988C-CDCA73DC5788}"/>
              </a:ext>
            </a:extLst>
          </p:cNvPr>
          <p:cNvSpPr/>
          <p:nvPr/>
        </p:nvSpPr>
        <p:spPr>
          <a:xfrm>
            <a:off x="3995936" y="420131"/>
            <a:ext cx="7270616" cy="1077218"/>
          </a:xfrm>
          <a:prstGeom prst="rect">
            <a:avLst/>
          </a:prstGeom>
          <a:solidFill>
            <a:srgbClr val="FFFFFF"/>
          </a:solidFill>
        </p:spPr>
        <p:txBody>
          <a:bodyPr wrap="squar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795E26"/>
                </a:solidFill>
                <a:effectLst/>
                <a:uLnTx/>
                <a:uFillTx/>
                <a:latin typeface="Consolas" panose="020B0609020204030204" pitchFamily="49" charset="0"/>
              </a:rPr>
              <a:t>ConvertTo-Dockerfile</a:t>
            </a:r>
            <a:r>
              <a:rPr kumimoji="0" lang="en-US" sz="1600" b="0" i="0" u="none" strike="noStrike" kern="0" cap="none" spc="0" normalizeH="0" baseline="0" noProof="0" dirty="0">
                <a:ln>
                  <a:noFill/>
                </a:ln>
                <a:solidFill>
                  <a:srgbClr val="000000"/>
                </a:solidFill>
                <a:effectLst/>
                <a:uLnTx/>
                <a:uFillTx/>
                <a:latin typeface="Consolas" panose="020B0609020204030204" pitchFamily="49" charset="0"/>
              </a:rPr>
              <a:t> `</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600" b="0" i="0" u="none" strike="noStrike" kern="0" cap="none" spc="0" normalizeH="0" baseline="0" noProof="0" dirty="0" err="1">
                <a:ln>
                  <a:noFill/>
                </a:ln>
                <a:solidFill>
                  <a:srgbClr val="000000"/>
                </a:solidFill>
                <a:effectLst/>
                <a:uLnTx/>
                <a:uFillTx/>
                <a:latin typeface="Consolas" panose="020B0609020204030204" pitchFamily="49" charset="0"/>
              </a:rPr>
              <a:t>RemotePath</a:t>
            </a:r>
            <a:r>
              <a:rPr kumimoji="0" lang="en-US" sz="16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600" b="0" i="0" u="none" strike="noStrike" kern="0" cap="none" spc="0" normalizeH="0" baseline="0" noProof="0" dirty="0">
                <a:ln>
                  <a:noFill/>
                </a:ln>
                <a:solidFill>
                  <a:srgbClr val="09885A"/>
                </a:solidFill>
                <a:effectLst/>
                <a:uLnTx/>
                <a:uFillTx/>
                <a:latin typeface="Consolas" panose="020B0609020204030204" pitchFamily="49" charset="0"/>
              </a:rPr>
              <a:t>192.168</a:t>
            </a:r>
            <a:r>
              <a:rPr kumimoji="0" lang="en-US" sz="1600" b="0" i="0" u="none" strike="noStrike" kern="0" cap="none" spc="0" normalizeH="0" baseline="0" noProof="0" dirty="0">
                <a:ln>
                  <a:noFill/>
                </a:ln>
                <a:solidFill>
                  <a:srgbClr val="000000"/>
                </a:solidFill>
                <a:effectLst/>
                <a:uLnTx/>
                <a:uFillTx/>
                <a:latin typeface="Consolas" panose="020B0609020204030204" pitchFamily="49" charset="0"/>
              </a:rPr>
              <a:t>.</a:t>
            </a:r>
            <a:r>
              <a:rPr kumimoji="0" lang="en-US" sz="1600" b="0" i="0" u="none" strike="noStrike" kern="0" cap="none" spc="0" normalizeH="0" baseline="0" noProof="0" dirty="0">
                <a:ln>
                  <a:noFill/>
                </a:ln>
                <a:solidFill>
                  <a:srgbClr val="09885A"/>
                </a:solidFill>
                <a:effectLst/>
                <a:uLnTx/>
                <a:uFillTx/>
                <a:latin typeface="Consolas" panose="020B0609020204030204" pitchFamily="49" charset="0"/>
              </a:rPr>
              <a:t>1.5</a:t>
            </a:r>
            <a:r>
              <a:rPr kumimoji="0" lang="en-US" sz="1600" b="0" i="0" u="none" strike="noStrike" kern="0" cap="none" spc="0" normalizeH="0" baseline="0" noProof="0" dirty="0">
                <a:ln>
                  <a:noFill/>
                </a:ln>
                <a:solidFill>
                  <a:srgbClr val="000000"/>
                </a:solidFill>
                <a:effectLst/>
                <a:uLnTx/>
                <a:uFillTx/>
                <a:latin typeface="Consolas" panose="020B0609020204030204" pitchFamily="49" charset="0"/>
              </a:rPr>
              <a:t>\c$ `</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nsolas" panose="020B0609020204030204" pitchFamily="49" charset="0"/>
              </a:rPr>
              <a:t>    -</a:t>
            </a:r>
            <a:r>
              <a:rPr kumimoji="0" lang="en-US" sz="1600" b="0" i="0" u="none" strike="noStrike" kern="0" cap="none" spc="0" normalizeH="0" baseline="0" noProof="0" dirty="0" err="1">
                <a:ln>
                  <a:noFill/>
                </a:ln>
                <a:solidFill>
                  <a:srgbClr val="000000"/>
                </a:solidFill>
                <a:effectLst/>
                <a:uLnTx/>
                <a:uFillTx/>
                <a:latin typeface="Consolas" panose="020B0609020204030204" pitchFamily="49" charset="0"/>
              </a:rPr>
              <a:t>OutputPath</a:t>
            </a:r>
            <a:r>
              <a:rPr kumimoji="0" lang="en-US" sz="1600" b="0" i="0" u="none" strike="noStrike" kern="0" cap="none" spc="0" normalizeH="0" baseline="0" noProof="0" dirty="0">
                <a:ln>
                  <a:noFill/>
                </a:ln>
                <a:solidFill>
                  <a:srgbClr val="000000"/>
                </a:solidFill>
                <a:effectLst/>
                <a:uLnTx/>
                <a:uFillTx/>
                <a:latin typeface="Consolas" panose="020B0609020204030204" pitchFamily="49" charset="0"/>
              </a:rPr>
              <a:t> c:\newDockerFile `</a:t>
            </a:r>
          </a:p>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onsolas" panose="020B0609020204030204" pitchFamily="49" charset="0"/>
              </a:rPr>
              <a:t>    -Artifact IIS </a:t>
            </a:r>
          </a:p>
        </p:txBody>
      </p:sp>
    </p:spTree>
    <p:extLst>
      <p:ext uri="{BB962C8B-B14F-4D97-AF65-F5344CB8AC3E}">
        <p14:creationId xmlns:p14="http://schemas.microsoft.com/office/powerpoint/2010/main" val="3228647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03BF6-AC8D-400A-BBD4-243BA37F9AC2}"/>
              </a:ext>
            </a:extLst>
          </p:cNvPr>
          <p:cNvSpPr>
            <a:spLocks noGrp="1"/>
          </p:cNvSpPr>
          <p:nvPr>
            <p:ph type="title"/>
          </p:nvPr>
        </p:nvSpPr>
        <p:spPr>
          <a:xfrm>
            <a:off x="395536" y="-143788"/>
            <a:ext cx="8229600" cy="914400"/>
          </a:xfrm>
        </p:spPr>
        <p:txBody>
          <a:bodyPr/>
          <a:lstStyle/>
          <a:p>
            <a:r>
              <a:rPr lang="en-US" dirty="0"/>
              <a:t>Image2Docker</a:t>
            </a:r>
          </a:p>
        </p:txBody>
      </p:sp>
      <p:sp>
        <p:nvSpPr>
          <p:cNvPr id="14" name="Text Placeholder 4">
            <a:extLst>
              <a:ext uri="{FF2B5EF4-FFF2-40B4-BE49-F238E27FC236}">
                <a16:creationId xmlns:a16="http://schemas.microsoft.com/office/drawing/2014/main" id="{CF24A7A0-6682-43DE-AE2C-30CF2E466A68}"/>
              </a:ext>
            </a:extLst>
          </p:cNvPr>
          <p:cNvSpPr txBox="1">
            <a:spLocks/>
          </p:cNvSpPr>
          <p:nvPr/>
        </p:nvSpPr>
        <p:spPr>
          <a:xfrm>
            <a:off x="198900" y="969968"/>
            <a:ext cx="8740142" cy="408031"/>
          </a:xfrm>
          <a:prstGeom prst="rect">
            <a:avLst/>
          </a:prstGeom>
          <a:solidFill>
            <a:schemeClr val="tx1">
              <a:alpha val="13000"/>
            </a:schemeClr>
          </a:solidFill>
        </p:spPr>
        <p:txBody>
          <a:bodyPr wrap="none" lIns="134464" tIns="107571" rIns="134464" bIns="107571"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7" fontAlgn="base">
              <a:spcBef>
                <a:spcPct val="0"/>
              </a:spcBef>
              <a:spcAft>
                <a:spcPct val="0"/>
              </a:spcAft>
              <a:defRPr/>
            </a:pPr>
            <a:r>
              <a:rPr lang="en-US" sz="2059" spc="-51" dirty="0">
                <a:solidFill>
                  <a:schemeClr val="tx1"/>
                </a:solidFill>
                <a:latin typeface="Segoe UI Light"/>
              </a:rPr>
              <a:t>Open source PowerShell module</a:t>
            </a:r>
            <a:endParaRPr lang="en-US" sz="1324" dirty="0">
              <a:solidFill>
                <a:schemeClr val="tx1"/>
              </a:solidFill>
              <a:latin typeface="Segoe UI"/>
            </a:endParaRPr>
          </a:p>
        </p:txBody>
      </p:sp>
      <p:sp>
        <p:nvSpPr>
          <p:cNvPr id="15" name="Text Placeholder 4">
            <a:extLst>
              <a:ext uri="{FF2B5EF4-FFF2-40B4-BE49-F238E27FC236}">
                <a16:creationId xmlns:a16="http://schemas.microsoft.com/office/drawing/2014/main" id="{23771ABA-D4A0-476F-8439-BB88DFEF1EE3}"/>
              </a:ext>
            </a:extLst>
          </p:cNvPr>
          <p:cNvSpPr txBox="1">
            <a:spLocks/>
          </p:cNvSpPr>
          <p:nvPr/>
        </p:nvSpPr>
        <p:spPr>
          <a:xfrm>
            <a:off x="198901" y="1478927"/>
            <a:ext cx="8067823" cy="408031"/>
          </a:xfrm>
          <a:prstGeom prst="rect">
            <a:avLst/>
          </a:prstGeom>
          <a:solidFill>
            <a:schemeClr val="tx1">
              <a:alpha val="13000"/>
            </a:schemeClr>
          </a:solidFill>
        </p:spPr>
        <p:txBody>
          <a:bodyPr wrap="none" lIns="134464" tIns="107571" rIns="134464" bIns="107571"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7" fontAlgn="base">
              <a:spcBef>
                <a:spcPct val="0"/>
              </a:spcBef>
              <a:spcAft>
                <a:spcPct val="0"/>
              </a:spcAft>
              <a:defRPr/>
            </a:pPr>
            <a:r>
              <a:rPr lang="en-US" sz="2059" spc="-51" dirty="0">
                <a:solidFill>
                  <a:schemeClr val="tx1"/>
                </a:solidFill>
                <a:latin typeface="Segoe UI Light"/>
              </a:rPr>
              <a:t>WIM, VHD, VHDx or Live Servers</a:t>
            </a:r>
            <a:endParaRPr lang="en-US" sz="1324" dirty="0">
              <a:solidFill>
                <a:schemeClr val="tx1"/>
              </a:solidFill>
              <a:latin typeface="Segoe UI"/>
            </a:endParaRPr>
          </a:p>
        </p:txBody>
      </p:sp>
      <p:sp>
        <p:nvSpPr>
          <p:cNvPr id="18" name="Text Placeholder 4">
            <a:extLst>
              <a:ext uri="{FF2B5EF4-FFF2-40B4-BE49-F238E27FC236}">
                <a16:creationId xmlns:a16="http://schemas.microsoft.com/office/drawing/2014/main" id="{43D74F56-FAC2-45D5-A782-BF0CA2CA0AED}"/>
              </a:ext>
            </a:extLst>
          </p:cNvPr>
          <p:cNvSpPr txBox="1">
            <a:spLocks/>
          </p:cNvSpPr>
          <p:nvPr/>
        </p:nvSpPr>
        <p:spPr>
          <a:xfrm>
            <a:off x="202588" y="1987885"/>
            <a:ext cx="7395505" cy="398638"/>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28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059" spc="-51" dirty="0">
                <a:solidFill>
                  <a:schemeClr val="tx1"/>
                </a:solidFill>
              </a:rPr>
              <a:t>Roles and Features along with installed programs</a:t>
            </a:r>
          </a:p>
        </p:txBody>
      </p:sp>
      <p:sp>
        <p:nvSpPr>
          <p:cNvPr id="20" name="Text Placeholder 4">
            <a:extLst>
              <a:ext uri="{FF2B5EF4-FFF2-40B4-BE49-F238E27FC236}">
                <a16:creationId xmlns:a16="http://schemas.microsoft.com/office/drawing/2014/main" id="{347068BF-F5A9-46D6-9E87-A846076ABA61}"/>
              </a:ext>
            </a:extLst>
          </p:cNvPr>
          <p:cNvSpPr txBox="1">
            <a:spLocks/>
          </p:cNvSpPr>
          <p:nvPr/>
        </p:nvSpPr>
        <p:spPr>
          <a:xfrm>
            <a:off x="198900" y="2487450"/>
            <a:ext cx="6723186" cy="1449791"/>
          </a:xfrm>
          <a:prstGeom prst="rect">
            <a:avLst/>
          </a:prstGeom>
          <a:solidFill>
            <a:schemeClr val="tx1">
              <a:alpha val="13000"/>
            </a:schemeClr>
          </a:solidFill>
        </p:spPr>
        <p:txBody>
          <a:bodyPr wrap="none" lIns="134464" tIns="107571" rIns="134464" bIns="107571"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7" fontAlgn="base">
              <a:spcBef>
                <a:spcPct val="0"/>
              </a:spcBef>
              <a:spcAft>
                <a:spcPct val="0"/>
              </a:spcAft>
              <a:defRPr/>
            </a:pPr>
            <a:r>
              <a:rPr lang="en-US" sz="2059" spc="-51" dirty="0">
                <a:solidFill>
                  <a:schemeClr val="tx1"/>
                </a:solidFill>
                <a:latin typeface="Segoe UI Light"/>
              </a:rPr>
              <a:t>Internet Information Services (IIS)</a:t>
            </a:r>
          </a:p>
          <a:p>
            <a:pPr defTabSz="685647" fontAlgn="base">
              <a:spcBef>
                <a:spcPct val="0"/>
              </a:spcBef>
              <a:spcAft>
                <a:spcPct val="0"/>
              </a:spcAft>
              <a:defRPr/>
            </a:pPr>
            <a:r>
              <a:rPr lang="en-US" sz="1176" dirty="0">
                <a:solidFill>
                  <a:schemeClr val="tx1"/>
                </a:solidFill>
                <a:latin typeface="Segoe UI Semilight"/>
              </a:rPr>
              <a:t> - HTTP Handlers in IIS configuration</a:t>
            </a:r>
          </a:p>
          <a:p>
            <a:pPr defTabSz="685647" fontAlgn="base">
              <a:spcBef>
                <a:spcPct val="0"/>
              </a:spcBef>
              <a:spcAft>
                <a:spcPct val="0"/>
              </a:spcAft>
              <a:defRPr/>
            </a:pPr>
            <a:r>
              <a:rPr lang="en-US" sz="1176" dirty="0">
                <a:solidFill>
                  <a:schemeClr val="tx1"/>
                </a:solidFill>
                <a:latin typeface="Segoe UI Semilight"/>
              </a:rPr>
              <a:t> - IIS Websites and filesystem paths</a:t>
            </a:r>
          </a:p>
          <a:p>
            <a:pPr defTabSz="685647" fontAlgn="base">
              <a:spcBef>
                <a:spcPct val="0"/>
              </a:spcBef>
              <a:spcAft>
                <a:spcPct val="0"/>
              </a:spcAft>
              <a:defRPr/>
            </a:pPr>
            <a:r>
              <a:rPr lang="en-US" sz="1176" dirty="0">
                <a:solidFill>
                  <a:schemeClr val="tx1"/>
                </a:solidFill>
                <a:latin typeface="Segoe UI Semilight"/>
              </a:rPr>
              <a:t> - ASP.NET web applications</a:t>
            </a:r>
          </a:p>
          <a:p>
            <a:pPr defTabSz="685647" fontAlgn="base">
              <a:spcBef>
                <a:spcPct val="0"/>
              </a:spcBef>
              <a:spcAft>
                <a:spcPct val="0"/>
              </a:spcAft>
              <a:defRPr/>
            </a:pPr>
            <a:r>
              <a:rPr lang="en-US" sz="2059" spc="-51" dirty="0">
                <a:solidFill>
                  <a:schemeClr val="tx1"/>
                </a:solidFill>
                <a:latin typeface="Segoe UI Light"/>
              </a:rPr>
              <a:t>Microsoft SQL Server Instances</a:t>
            </a:r>
          </a:p>
          <a:p>
            <a:pPr defTabSz="685647" fontAlgn="base">
              <a:spcBef>
                <a:spcPct val="0"/>
              </a:spcBef>
              <a:spcAft>
                <a:spcPct val="0"/>
              </a:spcAft>
              <a:defRPr/>
            </a:pPr>
            <a:r>
              <a:rPr lang="en-US" sz="2059" spc="-51" dirty="0">
                <a:solidFill>
                  <a:schemeClr val="tx1"/>
                </a:solidFill>
                <a:latin typeface="Segoe UI Light"/>
              </a:rPr>
              <a:t>Apache Web Server</a:t>
            </a:r>
          </a:p>
          <a:p>
            <a:pPr defTabSz="685647" fontAlgn="base">
              <a:spcBef>
                <a:spcPct val="0"/>
              </a:spcBef>
              <a:spcAft>
                <a:spcPct val="0"/>
              </a:spcAft>
              <a:defRPr/>
            </a:pPr>
            <a:endParaRPr lang="en-US" sz="1176" dirty="0">
              <a:solidFill>
                <a:schemeClr val="tx1"/>
              </a:solidFill>
              <a:latin typeface="Segoe UI Semilight"/>
            </a:endParaRPr>
          </a:p>
          <a:p>
            <a:pPr defTabSz="685647" fontAlgn="base">
              <a:spcBef>
                <a:spcPct val="0"/>
              </a:spcBef>
              <a:spcAft>
                <a:spcPct val="0"/>
              </a:spcAft>
              <a:defRPr/>
            </a:pPr>
            <a:endParaRPr lang="en-US" sz="1176" dirty="0">
              <a:solidFill>
                <a:schemeClr val="tx1"/>
              </a:solidFill>
              <a:latin typeface="Segoe UI"/>
            </a:endParaRPr>
          </a:p>
        </p:txBody>
      </p:sp>
      <p:pic>
        <p:nvPicPr>
          <p:cNvPr id="13" name="Picture 12">
            <a:extLst>
              <a:ext uri="{FF2B5EF4-FFF2-40B4-BE49-F238E27FC236}">
                <a16:creationId xmlns:a16="http://schemas.microsoft.com/office/drawing/2014/main" id="{BC8076E8-C6CD-4AF0-A1FF-DE1F2F2097F5}"/>
              </a:ext>
            </a:extLst>
          </p:cNvPr>
          <p:cNvPicPr>
            <a:picLocks noChangeAspect="1"/>
          </p:cNvPicPr>
          <p:nvPr/>
        </p:nvPicPr>
        <p:blipFill>
          <a:blip r:embed="rId3"/>
          <a:stretch>
            <a:fillRect/>
          </a:stretch>
        </p:blipFill>
        <p:spPr>
          <a:xfrm>
            <a:off x="7152929" y="3291830"/>
            <a:ext cx="1972123" cy="1972123"/>
          </a:xfrm>
          <a:prstGeom prst="rect">
            <a:avLst/>
          </a:prstGeom>
        </p:spPr>
      </p:pic>
      <p:grpSp>
        <p:nvGrpSpPr>
          <p:cNvPr id="3" name="Group 2">
            <a:extLst>
              <a:ext uri="{FF2B5EF4-FFF2-40B4-BE49-F238E27FC236}">
                <a16:creationId xmlns:a16="http://schemas.microsoft.com/office/drawing/2014/main" id="{9996075B-AB9F-4C43-8A88-870948F1A224}"/>
              </a:ext>
            </a:extLst>
          </p:cNvPr>
          <p:cNvGrpSpPr/>
          <p:nvPr/>
        </p:nvGrpSpPr>
        <p:grpSpPr>
          <a:xfrm>
            <a:off x="135456" y="4038169"/>
            <a:ext cx="6106932" cy="679909"/>
            <a:chOff x="184229" y="5491694"/>
            <a:chExt cx="8305851" cy="924723"/>
          </a:xfrm>
        </p:grpSpPr>
        <p:sp>
          <p:nvSpPr>
            <p:cNvPr id="23" name="Text Placeholder 4">
              <a:extLst>
                <a:ext uri="{FF2B5EF4-FFF2-40B4-BE49-F238E27FC236}">
                  <a16:creationId xmlns:a16="http://schemas.microsoft.com/office/drawing/2014/main" id="{EF74D07F-9E7C-4FD8-805E-D0D6A520D150}"/>
                </a:ext>
              </a:extLst>
            </p:cNvPr>
            <p:cNvSpPr txBox="1">
              <a:spLocks/>
            </p:cNvSpPr>
            <p:nvPr/>
          </p:nvSpPr>
          <p:spPr>
            <a:xfrm>
              <a:off x="260480" y="5491694"/>
              <a:ext cx="8229600" cy="924723"/>
            </a:xfrm>
            <a:prstGeom prst="rect">
              <a:avLst/>
            </a:prstGeom>
            <a:solidFill>
              <a:schemeClr val="tx1">
                <a:alpha val="13000"/>
              </a:schemeClr>
            </a:solidFill>
          </p:spPr>
          <p:txBody>
            <a:bodyPr wrap="none" lIns="134464" tIns="107571" rIns="134464" bIns="107571"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29169" lvl="2" indent="0" defTabSz="672331">
                <a:buNone/>
                <a:defRPr/>
              </a:pPr>
              <a:r>
                <a:rPr lang="en-US" sz="1471" dirty="0">
                  <a:gradFill>
                    <a:gsLst>
                      <a:gs pos="0">
                        <a:srgbClr val="FFFFFF"/>
                      </a:gs>
                      <a:gs pos="86000">
                        <a:srgbClr val="FFFFFF"/>
                      </a:gs>
                    </a:gsLst>
                    <a:lin ang="5400000" scaled="0"/>
                  </a:gradFill>
                  <a:hlinkClick r:id="rId4"/>
                </a:rPr>
                <a:t>https://www.powershellgallery.com/packages/Image2Docker/</a:t>
              </a:r>
              <a:endParaRPr lang="en-US" sz="1471" dirty="0">
                <a:gradFill>
                  <a:gsLst>
                    <a:gs pos="0">
                      <a:srgbClr val="FFFFFF"/>
                    </a:gs>
                    <a:gs pos="86000">
                      <a:srgbClr val="FFFFFF"/>
                    </a:gs>
                  </a:gsLst>
                  <a:lin ang="5400000" scaled="0"/>
                </a:gradFill>
              </a:endParaRPr>
            </a:p>
            <a:p>
              <a:pPr marL="629169" lvl="2" indent="0" defTabSz="672331">
                <a:buNone/>
                <a:defRPr/>
              </a:pPr>
              <a:r>
                <a:rPr lang="en-US" sz="1471" dirty="0">
                  <a:gradFill>
                    <a:gsLst>
                      <a:gs pos="0">
                        <a:srgbClr val="FFFFFF"/>
                      </a:gs>
                      <a:gs pos="86000">
                        <a:srgbClr val="FFFFFF"/>
                      </a:gs>
                    </a:gsLst>
                    <a:lin ang="5400000" scaled="0"/>
                  </a:gradFill>
                  <a:hlinkClick r:id="rId5"/>
                </a:rPr>
                <a:t>https://github.com/docker/communitytools-image2docker-win</a:t>
              </a:r>
              <a:endParaRPr lang="en-US" sz="1471" dirty="0">
                <a:gradFill>
                  <a:gsLst>
                    <a:gs pos="0">
                      <a:srgbClr val="FFFFFF"/>
                    </a:gs>
                    <a:gs pos="86000">
                      <a:srgbClr val="FFFFFF"/>
                    </a:gs>
                  </a:gsLst>
                  <a:lin ang="5400000" scaled="0"/>
                </a:gradFill>
              </a:endParaRPr>
            </a:p>
          </p:txBody>
        </p:sp>
        <p:sp>
          <p:nvSpPr>
            <p:cNvPr id="2" name="TextBox 1">
              <a:extLst>
                <a:ext uri="{FF2B5EF4-FFF2-40B4-BE49-F238E27FC236}">
                  <a16:creationId xmlns:a16="http://schemas.microsoft.com/office/drawing/2014/main" id="{CBF24770-B4FF-4AC3-BA69-09A6893296B5}"/>
                </a:ext>
              </a:extLst>
            </p:cNvPr>
            <p:cNvSpPr txBox="1"/>
            <p:nvPr/>
          </p:nvSpPr>
          <p:spPr>
            <a:xfrm rot="20328733">
              <a:off x="184229" y="5667843"/>
              <a:ext cx="1095339" cy="627902"/>
            </a:xfrm>
            <a:prstGeom prst="rect">
              <a:avLst/>
            </a:prstGeom>
            <a:noFill/>
          </p:spPr>
          <p:txBody>
            <a:bodyPr wrap="none" lIns="134464" tIns="107571" rIns="134464" bIns="107571" rtlCol="0">
              <a:spAutoFit/>
            </a:bodyPr>
            <a:lstStyle/>
            <a:p>
              <a:pPr defTabSz="685845">
                <a:lnSpc>
                  <a:spcPct val="90000"/>
                </a:lnSpc>
                <a:spcAft>
                  <a:spcPts val="441"/>
                </a:spcAft>
                <a:defRPr/>
              </a:pPr>
              <a:r>
                <a:rPr lang="en-US" sz="1765" dirty="0">
                  <a:latin typeface="Segoe UI Semilight"/>
                </a:rPr>
                <a:t>Get It</a:t>
              </a:r>
            </a:p>
          </p:txBody>
        </p:sp>
      </p:grpSp>
    </p:spTree>
    <p:extLst>
      <p:ext uri="{BB962C8B-B14F-4D97-AF65-F5344CB8AC3E}">
        <p14:creationId xmlns:p14="http://schemas.microsoft.com/office/powerpoint/2010/main" val="232714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4E79-9E02-41F6-B6AF-276021B5DD87}"/>
              </a:ext>
            </a:extLst>
          </p:cNvPr>
          <p:cNvSpPr>
            <a:spLocks noGrp="1"/>
          </p:cNvSpPr>
          <p:nvPr>
            <p:ph type="title"/>
          </p:nvPr>
        </p:nvSpPr>
        <p:spPr>
          <a:xfrm>
            <a:off x="3563888" y="915566"/>
            <a:ext cx="8229600" cy="914400"/>
          </a:xfrm>
        </p:spPr>
        <p:txBody>
          <a:bodyPr/>
          <a:lstStyle/>
          <a:p>
            <a:r>
              <a:rPr lang="nb-NO" dirty="0"/>
              <a:t>Demo</a:t>
            </a:r>
          </a:p>
        </p:txBody>
      </p:sp>
      <p:sp>
        <p:nvSpPr>
          <p:cNvPr id="3" name="Text Placeholder 2">
            <a:extLst>
              <a:ext uri="{FF2B5EF4-FFF2-40B4-BE49-F238E27FC236}">
                <a16:creationId xmlns:a16="http://schemas.microsoft.com/office/drawing/2014/main" id="{8593EC53-9DEF-4B5C-9B7F-5DCE81F54229}"/>
              </a:ext>
            </a:extLst>
          </p:cNvPr>
          <p:cNvSpPr>
            <a:spLocks noGrp="1"/>
          </p:cNvSpPr>
          <p:nvPr>
            <p:ph type="body" sz="quarter" idx="10"/>
          </p:nvPr>
        </p:nvSpPr>
        <p:spPr>
          <a:xfrm>
            <a:off x="3203848" y="2355726"/>
            <a:ext cx="4033911" cy="886653"/>
          </a:xfrm>
        </p:spPr>
        <p:txBody>
          <a:bodyPr/>
          <a:lstStyle/>
          <a:p>
            <a:r>
              <a:rPr lang="nb-NO" dirty="0"/>
              <a:t>Image2Docker</a:t>
            </a:r>
          </a:p>
          <a:p>
            <a:r>
              <a:rPr lang="en-US" dirty="0"/>
              <a:t>D</a:t>
            </a:r>
            <a:r>
              <a:rPr lang="nb-NO" dirty="0"/>
              <a:t>ockerfiles</a:t>
            </a:r>
          </a:p>
        </p:txBody>
      </p:sp>
    </p:spTree>
    <p:extLst>
      <p:ext uri="{BB962C8B-B14F-4D97-AF65-F5344CB8AC3E}">
        <p14:creationId xmlns:p14="http://schemas.microsoft.com/office/powerpoint/2010/main" val="24908404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4E79-9E02-41F6-B6AF-276021B5DD87}"/>
              </a:ext>
            </a:extLst>
          </p:cNvPr>
          <p:cNvSpPr>
            <a:spLocks noGrp="1"/>
          </p:cNvSpPr>
          <p:nvPr>
            <p:ph type="title"/>
          </p:nvPr>
        </p:nvSpPr>
        <p:spPr>
          <a:xfrm>
            <a:off x="3563888" y="915566"/>
            <a:ext cx="8229600" cy="914400"/>
          </a:xfrm>
        </p:spPr>
        <p:txBody>
          <a:bodyPr/>
          <a:lstStyle/>
          <a:p>
            <a:r>
              <a:rPr lang="nb-NO" dirty="0"/>
              <a:t>Demo</a:t>
            </a:r>
          </a:p>
        </p:txBody>
      </p:sp>
      <p:sp>
        <p:nvSpPr>
          <p:cNvPr id="3" name="Text Placeholder 2">
            <a:extLst>
              <a:ext uri="{FF2B5EF4-FFF2-40B4-BE49-F238E27FC236}">
                <a16:creationId xmlns:a16="http://schemas.microsoft.com/office/drawing/2014/main" id="{8593EC53-9DEF-4B5C-9B7F-5DCE81F54229}"/>
              </a:ext>
            </a:extLst>
          </p:cNvPr>
          <p:cNvSpPr>
            <a:spLocks noGrp="1"/>
          </p:cNvSpPr>
          <p:nvPr>
            <p:ph type="body" sz="quarter" idx="10"/>
          </p:nvPr>
        </p:nvSpPr>
        <p:spPr>
          <a:xfrm>
            <a:off x="3203848" y="2355726"/>
            <a:ext cx="4033911" cy="886653"/>
          </a:xfrm>
        </p:spPr>
        <p:txBody>
          <a:bodyPr/>
          <a:lstStyle/>
          <a:p>
            <a:r>
              <a:rPr lang="nb-NO" dirty="0"/>
              <a:t>Private docker repositories</a:t>
            </a:r>
          </a:p>
          <a:p>
            <a:r>
              <a:rPr lang="nb-NO" dirty="0"/>
              <a:t>Docker Registry</a:t>
            </a:r>
          </a:p>
        </p:txBody>
      </p:sp>
    </p:spTree>
    <p:extLst>
      <p:ext uri="{BB962C8B-B14F-4D97-AF65-F5344CB8AC3E}">
        <p14:creationId xmlns:p14="http://schemas.microsoft.com/office/powerpoint/2010/main" val="40419830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Agenda</a:t>
            </a:r>
            <a:endParaRPr lang="nb-NO" dirty="0"/>
          </a:p>
        </p:txBody>
      </p:sp>
      <p:sp>
        <p:nvSpPr>
          <p:cNvPr id="4" name="Plassholder for tekst 2">
            <a:extLst>
              <a:ext uri="{FF2B5EF4-FFF2-40B4-BE49-F238E27FC236}">
                <a16:creationId xmlns:a16="http://schemas.microsoft.com/office/drawing/2014/main" id="{558E5C2A-0EE6-46CC-9174-8BFC9BE8619B}"/>
              </a:ext>
            </a:extLst>
          </p:cNvPr>
          <p:cNvSpPr txBox="1">
            <a:spLocks/>
          </p:cNvSpPr>
          <p:nvPr/>
        </p:nvSpPr>
        <p:spPr>
          <a:xfrm>
            <a:off x="746694" y="1851670"/>
            <a:ext cx="8229600" cy="24482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rgbClr val="73BFDD"/>
              </a:buClr>
              <a:buFont typeface="Arial"/>
              <a:buChar char="•"/>
              <a:defRPr sz="2000" b="0" i="0" strike="noStrike" kern="1200">
                <a:solidFill>
                  <a:srgbClr val="000000"/>
                </a:solidFill>
                <a:latin typeface="Museo Sans 100"/>
                <a:ea typeface="+mn-ea"/>
                <a:cs typeface="Museo Sans 100"/>
              </a:defRPr>
            </a:lvl1pPr>
            <a:lvl2pPr marL="742950" indent="-285750" algn="l" defTabSz="457200" rtl="0" eaLnBrk="1" latinLnBrk="0" hangingPunct="1">
              <a:spcBef>
                <a:spcPct val="20000"/>
              </a:spcBef>
              <a:buClr>
                <a:srgbClr val="73BFDD"/>
              </a:buClr>
              <a:buFont typeface="Arial"/>
              <a:buChar char="•"/>
              <a:defRPr sz="1800" b="0" i="0" kern="1200">
                <a:solidFill>
                  <a:srgbClr val="000000"/>
                </a:solidFill>
                <a:latin typeface="Museo Sans 100"/>
                <a:ea typeface="+mn-ea"/>
                <a:cs typeface="Museo Sans 100"/>
              </a:defRPr>
            </a:lvl2pPr>
            <a:lvl3pPr marL="1257300" indent="-342900" algn="l" defTabSz="457200" rtl="0" eaLnBrk="1" latinLnBrk="0" hangingPunct="1">
              <a:spcBef>
                <a:spcPct val="20000"/>
              </a:spcBef>
              <a:buClr>
                <a:srgbClr val="73BFDD"/>
              </a:buClr>
              <a:buFont typeface="Arial"/>
              <a:buChar char="•"/>
              <a:defRPr sz="1800" b="0" i="0" kern="1200">
                <a:solidFill>
                  <a:srgbClr val="000000"/>
                </a:solidFill>
                <a:latin typeface="Museo Sans 100"/>
                <a:ea typeface="+mn-ea"/>
                <a:cs typeface="Museo Sans 100"/>
              </a:defRPr>
            </a:lvl3pPr>
            <a:lvl4pPr marL="1600200" indent="-228600" algn="l" defTabSz="457200" rtl="0" eaLnBrk="1" latinLnBrk="0" hangingPunct="1">
              <a:spcBef>
                <a:spcPct val="20000"/>
              </a:spcBef>
              <a:buClr>
                <a:srgbClr val="73BFDD"/>
              </a:buClr>
              <a:buFont typeface="Arial"/>
              <a:buChar char="•"/>
              <a:defRPr sz="1400" b="0" i="0" kern="1200">
                <a:solidFill>
                  <a:srgbClr val="000000"/>
                </a:solidFill>
                <a:latin typeface="Museo Sans 100"/>
                <a:ea typeface="+mn-ea"/>
                <a:cs typeface="Museo Sans 100"/>
              </a:defRPr>
            </a:lvl4pPr>
            <a:lvl5pPr marL="2057400" indent="-228600" algn="l" defTabSz="457200" rtl="0" eaLnBrk="1" latinLnBrk="0" hangingPunct="1">
              <a:spcBef>
                <a:spcPct val="20000"/>
              </a:spcBef>
              <a:buClr>
                <a:srgbClr val="73BFDD"/>
              </a:buClr>
              <a:buFont typeface="Arial"/>
              <a:buChar char="•"/>
              <a:defRPr sz="1400" b="0" i="0" kern="1200">
                <a:solidFill>
                  <a:srgbClr val="000000"/>
                </a:solidFill>
                <a:latin typeface="Museo Sans 100"/>
                <a:ea typeface="+mn-ea"/>
                <a:cs typeface="Museo Sans 1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nb-NO" dirty="0"/>
              <a:t>Containers - what it is and what it's not</a:t>
            </a:r>
          </a:p>
          <a:p>
            <a:pPr>
              <a:buFont typeface="Arial" panose="020B0604020202020204" pitchFamily="34" charset="0"/>
              <a:buChar char="•"/>
            </a:pPr>
            <a:r>
              <a:rPr lang="nb-NO" dirty="0"/>
              <a:t>Docker</a:t>
            </a:r>
          </a:p>
          <a:p>
            <a:pPr lvl="1">
              <a:buFont typeface="Arial" panose="020B0604020202020204" pitchFamily="34" charset="0"/>
              <a:buChar char="•"/>
            </a:pPr>
            <a:r>
              <a:rPr lang="en-US" dirty="0"/>
              <a:t>D</a:t>
            </a:r>
            <a:r>
              <a:rPr lang="nb-NO" dirty="0"/>
              <a:t>emos</a:t>
            </a:r>
          </a:p>
          <a:p>
            <a:pPr>
              <a:buFont typeface="Arial" panose="020B0604020202020204" pitchFamily="34" charset="0"/>
              <a:buChar char="•"/>
            </a:pPr>
            <a:r>
              <a:rPr lang="nb-NO" dirty="0"/>
              <a:t>Orchestration</a:t>
            </a:r>
            <a:endParaRPr lang="nb-NO" sz="1700" dirty="0"/>
          </a:p>
        </p:txBody>
      </p:sp>
    </p:spTree>
    <p:extLst>
      <p:ext uri="{BB962C8B-B14F-4D97-AF65-F5344CB8AC3E}">
        <p14:creationId xmlns:p14="http://schemas.microsoft.com/office/powerpoint/2010/main" val="1851067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4E79-9E02-41F6-B6AF-276021B5DD87}"/>
              </a:ext>
            </a:extLst>
          </p:cNvPr>
          <p:cNvSpPr>
            <a:spLocks noGrp="1"/>
          </p:cNvSpPr>
          <p:nvPr>
            <p:ph type="title"/>
          </p:nvPr>
        </p:nvSpPr>
        <p:spPr>
          <a:xfrm>
            <a:off x="3563888" y="915566"/>
            <a:ext cx="8229600" cy="914400"/>
          </a:xfrm>
        </p:spPr>
        <p:txBody>
          <a:bodyPr/>
          <a:lstStyle/>
          <a:p>
            <a:r>
              <a:rPr lang="nb-NO" dirty="0"/>
              <a:t>Demo</a:t>
            </a:r>
          </a:p>
        </p:txBody>
      </p:sp>
      <p:sp>
        <p:nvSpPr>
          <p:cNvPr id="3" name="Text Placeholder 2">
            <a:extLst>
              <a:ext uri="{FF2B5EF4-FFF2-40B4-BE49-F238E27FC236}">
                <a16:creationId xmlns:a16="http://schemas.microsoft.com/office/drawing/2014/main" id="{8593EC53-9DEF-4B5C-9B7F-5DCE81F54229}"/>
              </a:ext>
            </a:extLst>
          </p:cNvPr>
          <p:cNvSpPr>
            <a:spLocks noGrp="1"/>
          </p:cNvSpPr>
          <p:nvPr>
            <p:ph type="body" sz="quarter" idx="10"/>
          </p:nvPr>
        </p:nvSpPr>
        <p:spPr>
          <a:xfrm>
            <a:off x="1619672" y="2211710"/>
            <a:ext cx="6840760" cy="1083630"/>
          </a:xfrm>
        </p:spPr>
        <p:txBody>
          <a:bodyPr/>
          <a:lstStyle/>
          <a:p>
            <a:r>
              <a:rPr lang="en-US" dirty="0"/>
              <a:t>Operational tips &amp; tricks</a:t>
            </a:r>
          </a:p>
          <a:p>
            <a:pPr lvl="1"/>
            <a:r>
              <a:rPr lang="en-US" dirty="0"/>
              <a:t>Docker logs (fetch the logs of a container)</a:t>
            </a:r>
          </a:p>
          <a:p>
            <a:pPr lvl="1"/>
            <a:r>
              <a:rPr lang="en-US" dirty="0"/>
              <a:t>Docker inspect (return low-level information on Docker objects)</a:t>
            </a:r>
          </a:p>
        </p:txBody>
      </p:sp>
    </p:spTree>
    <p:extLst>
      <p:ext uri="{BB962C8B-B14F-4D97-AF65-F5344CB8AC3E}">
        <p14:creationId xmlns:p14="http://schemas.microsoft.com/office/powerpoint/2010/main" val="42514139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4" name="Shape 1484"/>
          <p:cNvSpPr txBox="1">
            <a:spLocks noGrp="1"/>
          </p:cNvSpPr>
          <p:nvPr>
            <p:ph type="title"/>
          </p:nvPr>
        </p:nvSpPr>
        <p:spPr>
          <a:xfrm>
            <a:off x="201931" y="191937"/>
            <a:ext cx="8741880" cy="674653"/>
          </a:xfrm>
        </p:spPr>
        <p:txBody>
          <a:bodyPr/>
          <a:lstStyle/>
          <a:p>
            <a:pPr lvl="0"/>
            <a:r>
              <a:rPr lang="en-US" dirty="0">
                <a:sym typeface="Quattrocento Sans"/>
              </a:rPr>
              <a:t>Where to start?</a:t>
            </a:r>
            <a:endParaRPr lang="en" dirty="0"/>
          </a:p>
        </p:txBody>
      </p:sp>
      <p:grpSp>
        <p:nvGrpSpPr>
          <p:cNvPr id="8" name="Group 7">
            <a:extLst>
              <a:ext uri="{FF2B5EF4-FFF2-40B4-BE49-F238E27FC236}">
                <a16:creationId xmlns:a16="http://schemas.microsoft.com/office/drawing/2014/main" id="{E75A5386-6156-41DD-8FF7-C2E765E8B6FF}"/>
              </a:ext>
            </a:extLst>
          </p:cNvPr>
          <p:cNvGrpSpPr/>
          <p:nvPr/>
        </p:nvGrpSpPr>
        <p:grpSpPr>
          <a:xfrm>
            <a:off x="201929" y="2240633"/>
            <a:ext cx="7165266" cy="944566"/>
            <a:chOff x="274636" y="3046919"/>
            <a:chExt cx="9745260" cy="1284675"/>
          </a:xfrm>
        </p:grpSpPr>
        <p:sp>
          <p:nvSpPr>
            <p:cNvPr id="1482" name="Shape 1482"/>
            <p:cNvSpPr/>
            <p:nvPr/>
          </p:nvSpPr>
          <p:spPr>
            <a:xfrm rot="10800000">
              <a:off x="274636" y="3046919"/>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91411" tIns="45678" rIns="91411" bIns="45678" anchor="ctr" anchorCtr="0">
              <a:noAutofit/>
            </a:bodyPr>
            <a:lstStyle/>
            <a:p>
              <a:pPr algn="ctr" defTabSz="685845">
                <a:buClr>
                  <a:srgbClr val="000000"/>
                </a:buClr>
                <a:defRPr/>
              </a:pPr>
              <a:endParaRPr>
                <a:solidFill>
                  <a:srgbClr val="FFFFFF"/>
                </a:solidFill>
                <a:latin typeface="Arial"/>
                <a:cs typeface="Arial"/>
                <a:sym typeface="Arial"/>
              </a:endParaRPr>
            </a:p>
          </p:txBody>
        </p:sp>
        <p:sp>
          <p:nvSpPr>
            <p:cNvPr id="1487" name="Shape 1487"/>
            <p:cNvSpPr/>
            <p:nvPr/>
          </p:nvSpPr>
          <p:spPr>
            <a:xfrm>
              <a:off x="454331" y="3215614"/>
              <a:ext cx="937089" cy="947288"/>
            </a:xfrm>
            <a:prstGeom prst="ellipse">
              <a:avLst/>
            </a:prstGeom>
            <a:noFill/>
            <a:ln w="57150" cap="flat" cmpd="sng">
              <a:solidFill>
                <a:schemeClr val="lt1"/>
              </a:solidFill>
              <a:prstDash val="solid"/>
              <a:round/>
              <a:headEnd type="none" w="med" len="med"/>
              <a:tailEnd type="none" w="med" len="med"/>
            </a:ln>
          </p:spPr>
          <p:txBody>
            <a:bodyPr lIns="91411" tIns="45678" rIns="91411" bIns="45678" anchor="ctr" anchorCtr="0">
              <a:noAutofit/>
            </a:bodyPr>
            <a:lstStyle/>
            <a:p>
              <a:pPr algn="ctr" defTabSz="685845">
                <a:buClr>
                  <a:srgbClr val="FFC000"/>
                </a:buClr>
                <a:buSzPct val="25000"/>
                <a:defRPr/>
              </a:pPr>
              <a:endParaRPr lang="en" sz="3600" b="1" dirty="0">
                <a:solidFill>
                  <a:srgbClr val="FFFFFF"/>
                </a:solidFill>
                <a:latin typeface="Arial"/>
                <a:ea typeface="Arial"/>
                <a:cs typeface="Arial"/>
                <a:sym typeface="Arial"/>
              </a:endParaRPr>
            </a:p>
          </p:txBody>
        </p:sp>
        <p:sp>
          <p:nvSpPr>
            <p:cNvPr id="1489" name="Shape 1489"/>
            <p:cNvSpPr txBox="1"/>
            <p:nvPr/>
          </p:nvSpPr>
          <p:spPr>
            <a:xfrm>
              <a:off x="1646636" y="3293533"/>
              <a:ext cx="7293153" cy="791447"/>
            </a:xfrm>
            <a:prstGeom prst="rect">
              <a:avLst/>
            </a:prstGeom>
            <a:noFill/>
            <a:ln>
              <a:noFill/>
            </a:ln>
          </p:spPr>
          <p:txBody>
            <a:bodyPr lIns="91411" tIns="45678" rIns="91411" bIns="45678" anchor="t" anchorCtr="0">
              <a:noAutofit/>
            </a:bodyPr>
            <a:lstStyle/>
            <a:p>
              <a:pPr defTabSz="685845">
                <a:buClr>
                  <a:srgbClr val="505050"/>
                </a:buClr>
                <a:buSzPct val="25000"/>
                <a:defRPr/>
              </a:pPr>
              <a:r>
                <a:rPr lang="en" sz="1471" b="1" dirty="0">
                  <a:solidFill>
                    <a:srgbClr val="EAEAEA"/>
                  </a:solidFill>
                  <a:latin typeface="Segoe UI Semilight"/>
                  <a:ea typeface="Quattrocento Sans"/>
                  <a:cs typeface="Quattrocento Sans"/>
                  <a:sym typeface="Quattrocento Sans"/>
                </a:rPr>
                <a:t>TRANSFORM MONOLIT</a:t>
              </a:r>
              <a:r>
                <a:rPr lang="en-US" sz="1471" b="1" dirty="0">
                  <a:solidFill>
                    <a:srgbClr val="EAEAEA"/>
                  </a:solidFill>
                  <a:latin typeface="Segoe UI Semilight"/>
                  <a:ea typeface="Quattrocento Sans"/>
                  <a:cs typeface="Quattrocento Sans"/>
                  <a:sym typeface="Quattrocento Sans"/>
                </a:rPr>
                <a:t>HS</a:t>
              </a:r>
              <a:r>
                <a:rPr lang="en" sz="1471" b="1" dirty="0">
                  <a:solidFill>
                    <a:srgbClr val="EAEAEA"/>
                  </a:solidFill>
                  <a:latin typeface="Segoe UI Semilight"/>
                  <a:ea typeface="Quattrocento Sans"/>
                  <a:cs typeface="Quattrocento Sans"/>
                  <a:sym typeface="Quattrocento Sans"/>
                </a:rPr>
                <a:t> TO MICROSERVICES</a:t>
              </a:r>
              <a:r>
                <a:rPr lang="en" sz="1471" b="1" dirty="0">
                  <a:solidFill>
                    <a:srgbClr val="00BCF2"/>
                  </a:solidFill>
                  <a:latin typeface="Segoe UI Semilight"/>
                  <a:ea typeface="Quattrocento Sans"/>
                  <a:cs typeface="Quattrocento Sans"/>
                  <a:sym typeface="Quattrocento Sans"/>
                </a:rPr>
                <a:t> </a:t>
              </a:r>
            </a:p>
            <a:p>
              <a:pPr defTabSz="685845">
                <a:buClr>
                  <a:srgbClr val="7F7F7F"/>
                </a:buClr>
                <a:buSzPct val="25000"/>
                <a:defRPr/>
              </a:pPr>
              <a:r>
                <a:rPr lang="en-US" sz="1471" dirty="0">
                  <a:solidFill>
                    <a:srgbClr val="FFFFFF"/>
                  </a:solidFill>
                  <a:latin typeface="Segoe UI Semilight"/>
                  <a:sym typeface="Quattrocento Sans"/>
                </a:rPr>
                <a:t>New code and transforming existing</a:t>
              </a:r>
              <a:r>
                <a:rPr lang="en" sz="1471" dirty="0">
                  <a:solidFill>
                    <a:srgbClr val="FFFFFF"/>
                  </a:solidFill>
                  <a:latin typeface="Segoe UI Semilight"/>
                  <a:sym typeface="Quattrocento Sans"/>
                </a:rPr>
                <a:t> </a:t>
              </a:r>
              <a:r>
                <a:rPr lang="en-US" sz="1471" dirty="0">
                  <a:solidFill>
                    <a:srgbClr val="FFFFFF"/>
                  </a:solidFill>
                  <a:latin typeface="Segoe UI Semilight"/>
                  <a:sym typeface="Quattrocento Sans"/>
                </a:rPr>
                <a:t>code</a:t>
              </a:r>
              <a:endParaRPr lang="en" sz="1471" dirty="0">
                <a:solidFill>
                  <a:srgbClr val="FFFFFF"/>
                </a:solidFill>
                <a:latin typeface="Segoe UI Semilight"/>
                <a:sym typeface="Quattrocento Sans"/>
              </a:endParaRPr>
            </a:p>
          </p:txBody>
        </p:sp>
        <p:pic>
          <p:nvPicPr>
            <p:cNvPr id="1496" name="Shape 1496" descr="nintendo&#10;&#10;Description generated with high confidenc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rcRect/>
            <a:stretch/>
          </p:blipFill>
          <p:spPr>
            <a:xfrm>
              <a:off x="7367018" y="3338069"/>
              <a:ext cx="663554" cy="663414"/>
            </a:xfrm>
            <a:prstGeom prst="rect">
              <a:avLst/>
            </a:prstGeom>
            <a:noFill/>
            <a:ln>
              <a:noFill/>
            </a:ln>
          </p:spPr>
        </p:pic>
        <p:grpSp>
          <p:nvGrpSpPr>
            <p:cNvPr id="1497" name="Shape 1497"/>
            <p:cNvGrpSpPr/>
            <p:nvPr/>
          </p:nvGrpSpPr>
          <p:grpSpPr>
            <a:xfrm>
              <a:off x="8937965" y="3288696"/>
              <a:ext cx="465138" cy="712786"/>
              <a:chOff x="4581" y="3247"/>
              <a:chExt cx="293" cy="448"/>
            </a:xfrm>
            <a:noFill/>
          </p:grpSpPr>
          <p:sp>
            <p:nvSpPr>
              <p:cNvPr id="1498" name="Shape 1498"/>
              <p:cNvSpPr/>
              <p:nvPr/>
            </p:nvSpPr>
            <p:spPr>
              <a:xfrm>
                <a:off x="4581" y="3600"/>
                <a:ext cx="113" cy="95"/>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9" name="Shape 1499"/>
              <p:cNvSpPr/>
              <p:nvPr/>
            </p:nvSpPr>
            <p:spPr>
              <a:xfrm>
                <a:off x="4581" y="3422"/>
                <a:ext cx="292"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500" name="Shape 1500"/>
              <p:cNvSpPr/>
              <p:nvPr/>
            </p:nvSpPr>
            <p:spPr>
              <a:xfrm>
                <a:off x="458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501" name="Shape 1501"/>
              <p:cNvSpPr/>
              <p:nvPr/>
            </p:nvSpPr>
            <p:spPr>
              <a:xfrm>
                <a:off x="476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grpSp>
        <p:cxnSp>
          <p:nvCxnSpPr>
            <p:cNvPr id="1502" name="Shape 1502"/>
            <p:cNvCxnSpPr/>
            <p:nvPr/>
          </p:nvCxnSpPr>
          <p:spPr>
            <a:xfrm>
              <a:off x="8210046" y="3669776"/>
              <a:ext cx="459721" cy="0"/>
            </a:xfrm>
            <a:prstGeom prst="straightConnector1">
              <a:avLst/>
            </a:prstGeom>
            <a:noFill/>
            <a:ln w="57150" cap="flat" cmpd="sng">
              <a:solidFill>
                <a:schemeClr val="tx1"/>
              </a:solidFill>
              <a:prstDash val="solid"/>
              <a:round/>
              <a:headEnd type="none" w="med" len="med"/>
              <a:tailEnd type="triangle" w="lg" len="lg"/>
            </a:ln>
          </p:spPr>
        </p:cxnSp>
      </p:grpSp>
      <p:grpSp>
        <p:nvGrpSpPr>
          <p:cNvPr id="9" name="Group 8">
            <a:extLst>
              <a:ext uri="{FF2B5EF4-FFF2-40B4-BE49-F238E27FC236}">
                <a16:creationId xmlns:a16="http://schemas.microsoft.com/office/drawing/2014/main" id="{60AD230A-805C-4BDE-A3B3-E3326E42256D}"/>
              </a:ext>
            </a:extLst>
          </p:cNvPr>
          <p:cNvGrpSpPr/>
          <p:nvPr/>
        </p:nvGrpSpPr>
        <p:grpSpPr>
          <a:xfrm>
            <a:off x="201929" y="1008843"/>
            <a:ext cx="7165266" cy="944566"/>
            <a:chOff x="274636" y="1371600"/>
            <a:chExt cx="9745260" cy="1284675"/>
          </a:xfrm>
        </p:grpSpPr>
        <p:sp>
          <p:nvSpPr>
            <p:cNvPr id="1483" name="Shape 1483"/>
            <p:cNvSpPr/>
            <p:nvPr/>
          </p:nvSpPr>
          <p:spPr>
            <a:xfrm rot="10800000">
              <a:off x="274636" y="1371600"/>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91411" tIns="45678" rIns="91411" bIns="45678" anchor="ctr" anchorCtr="0">
              <a:noAutofit/>
            </a:bodyPr>
            <a:lstStyle/>
            <a:p>
              <a:pPr algn="ctr" defTabSz="685845">
                <a:buClr>
                  <a:srgbClr val="000000"/>
                </a:buClr>
                <a:defRPr/>
              </a:pPr>
              <a:endParaRPr>
                <a:solidFill>
                  <a:srgbClr val="FFFFFF"/>
                </a:solidFill>
                <a:latin typeface="Arial"/>
                <a:ea typeface="Arial"/>
                <a:cs typeface="Arial"/>
                <a:sym typeface="Arial"/>
              </a:endParaRPr>
            </a:p>
          </p:txBody>
        </p:sp>
        <p:sp>
          <p:nvSpPr>
            <p:cNvPr id="1485" name="Shape 1485"/>
            <p:cNvSpPr/>
            <p:nvPr/>
          </p:nvSpPr>
          <p:spPr>
            <a:xfrm>
              <a:off x="452074" y="1470846"/>
              <a:ext cx="937089" cy="947288"/>
            </a:xfrm>
            <a:prstGeom prst="ellipse">
              <a:avLst/>
            </a:prstGeom>
            <a:noFill/>
            <a:ln w="57150" cap="flat" cmpd="sng">
              <a:solidFill>
                <a:schemeClr val="lt1"/>
              </a:solidFill>
              <a:prstDash val="solid"/>
              <a:round/>
              <a:headEnd type="none" w="med" len="med"/>
              <a:tailEnd type="none" w="med" len="med"/>
            </a:ln>
          </p:spPr>
          <p:txBody>
            <a:bodyPr lIns="91411" tIns="45678" rIns="91411" bIns="45678" anchor="ctr" anchorCtr="0">
              <a:noAutofit/>
            </a:bodyPr>
            <a:lstStyle/>
            <a:p>
              <a:pPr algn="ctr" defTabSz="685845">
                <a:buClr>
                  <a:srgbClr val="FFC000"/>
                </a:buClr>
                <a:buSzPct val="25000"/>
                <a:defRPr/>
              </a:pPr>
              <a:endParaRPr lang="en" sz="3600" b="1" dirty="0">
                <a:solidFill>
                  <a:srgbClr val="FFFFFF"/>
                </a:solidFill>
                <a:latin typeface="Arial"/>
                <a:ea typeface="Arial"/>
                <a:cs typeface="Arial"/>
                <a:sym typeface="Arial"/>
              </a:endParaRPr>
            </a:p>
          </p:txBody>
        </p:sp>
        <p:sp>
          <p:nvSpPr>
            <p:cNvPr id="1486" name="Shape 1486"/>
            <p:cNvSpPr txBox="1"/>
            <p:nvPr/>
          </p:nvSpPr>
          <p:spPr>
            <a:xfrm>
              <a:off x="1646636" y="1575228"/>
              <a:ext cx="6711806" cy="738523"/>
            </a:xfrm>
            <a:prstGeom prst="rect">
              <a:avLst/>
            </a:prstGeom>
            <a:noFill/>
            <a:ln>
              <a:noFill/>
            </a:ln>
          </p:spPr>
          <p:txBody>
            <a:bodyPr lIns="91411" tIns="45678" rIns="91411" bIns="45678" anchor="t" anchorCtr="0">
              <a:noAutofit/>
            </a:bodyPr>
            <a:lstStyle/>
            <a:p>
              <a:pPr defTabSz="685845">
                <a:buClr>
                  <a:srgbClr val="505050"/>
                </a:buClr>
                <a:buSzPct val="25000"/>
                <a:defRPr/>
              </a:pPr>
              <a:r>
                <a:rPr lang="en" sz="1471" b="1" dirty="0">
                  <a:solidFill>
                    <a:srgbClr val="EAEAEA"/>
                  </a:solidFill>
                  <a:latin typeface="Segoe UI Semilight"/>
                  <a:ea typeface="Quattrocento Sans"/>
                  <a:cs typeface="Quattrocento Sans"/>
                  <a:sym typeface="Quattrocento Sans"/>
                </a:rPr>
                <a:t>CONTAINERIZE </a:t>
              </a:r>
              <a:r>
                <a:rPr lang="en-US" sz="1471" b="1" dirty="0">
                  <a:solidFill>
                    <a:srgbClr val="EAEAEA"/>
                  </a:solidFill>
                  <a:latin typeface="Segoe UI Semilight"/>
                  <a:ea typeface="Quattrocento Sans"/>
                  <a:cs typeface="Quattrocento Sans"/>
                  <a:sym typeface="Quattrocento Sans"/>
                </a:rPr>
                <a:t>EXISTING</a:t>
              </a:r>
              <a:r>
                <a:rPr lang="en" sz="1471" b="1" dirty="0">
                  <a:solidFill>
                    <a:srgbClr val="EAEAEA"/>
                  </a:solidFill>
                  <a:latin typeface="Segoe UI Semilight"/>
                  <a:ea typeface="Quattrocento Sans"/>
                  <a:cs typeface="Quattrocento Sans"/>
                  <a:sym typeface="Quattrocento Sans"/>
                </a:rPr>
                <a:t> APPLICATIONS</a:t>
              </a:r>
            </a:p>
            <a:p>
              <a:pPr defTabSz="685845">
                <a:buClr>
                  <a:srgbClr val="7F7F7F"/>
                </a:buClr>
                <a:buSzPct val="25000"/>
                <a:defRPr/>
              </a:pPr>
              <a:r>
                <a:rPr lang="en" sz="1471" dirty="0">
                  <a:solidFill>
                    <a:srgbClr val="FFFFFF"/>
                  </a:solidFill>
                  <a:latin typeface="Segoe UI Semilight"/>
                  <a:ea typeface="Quattrocento Sans"/>
                  <a:cs typeface="Quattrocento Sans"/>
                  <a:sym typeface="Quattrocento Sans"/>
                </a:rPr>
                <a:t>Containerize for</a:t>
              </a:r>
              <a:r>
                <a:rPr lang="en" sz="1471" dirty="0">
                  <a:solidFill>
                    <a:srgbClr val="FFFFFF"/>
                  </a:solidFill>
                  <a:latin typeface="Segoe UI Semilight"/>
                  <a:sym typeface="Quattrocento Sans"/>
                </a:rPr>
                <a:t> </a:t>
              </a:r>
              <a:r>
                <a:rPr lang="en" sz="1471" b="1" dirty="0">
                  <a:solidFill>
                    <a:srgbClr val="FFFFFF"/>
                  </a:solidFill>
                  <a:latin typeface="Segoe UI Semilight"/>
                  <a:sym typeface="Quattrocento Sans"/>
                </a:rPr>
                <a:t>portability, efficiency </a:t>
              </a:r>
              <a:r>
                <a:rPr lang="en-US" sz="1471" dirty="0">
                  <a:solidFill>
                    <a:srgbClr val="FFFFFF"/>
                  </a:solidFill>
                  <a:latin typeface="Segoe UI Semilight"/>
                  <a:sym typeface="Quattrocento Sans"/>
                </a:rPr>
                <a:t>and </a:t>
              </a:r>
              <a:r>
                <a:rPr lang="en-US" sz="1471" b="1" dirty="0">
                  <a:solidFill>
                    <a:srgbClr val="FFFFFF"/>
                  </a:solidFill>
                  <a:latin typeface="Segoe UI Semilight"/>
                  <a:sym typeface="Quattrocento Sans"/>
                </a:rPr>
                <a:t>reliability</a:t>
              </a:r>
              <a:endParaRPr lang="en" sz="1471" b="1" dirty="0">
                <a:solidFill>
                  <a:srgbClr val="FFFFFF"/>
                </a:solidFill>
                <a:latin typeface="Segoe UI Semilight"/>
                <a:sym typeface="Quattrocento Sans"/>
              </a:endParaRPr>
            </a:p>
          </p:txBody>
        </p:sp>
        <p:pic>
          <p:nvPicPr>
            <p:cNvPr id="1503" name="Shape 1503" descr="nintendo&#10;&#10;Description generated with high confidenc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rcRect/>
            <a:stretch/>
          </p:blipFill>
          <p:spPr>
            <a:xfrm>
              <a:off x="7864195" y="1600808"/>
              <a:ext cx="663554" cy="663414"/>
            </a:xfrm>
            <a:prstGeom prst="rect">
              <a:avLst/>
            </a:prstGeom>
            <a:noFill/>
            <a:ln>
              <a:noFill/>
            </a:ln>
          </p:spPr>
        </p:pic>
        <p:sp>
          <p:nvSpPr>
            <p:cNvPr id="1504" name="Shape 1504"/>
            <p:cNvSpPr/>
            <p:nvPr/>
          </p:nvSpPr>
          <p:spPr>
            <a:xfrm>
              <a:off x="8615917" y="1589997"/>
              <a:ext cx="433849" cy="672501"/>
            </a:xfrm>
            <a:prstGeom prst="curvedLeftArrow">
              <a:avLst>
                <a:gd name="adj1" fmla="val 25000"/>
                <a:gd name="adj2" fmla="val 50000"/>
                <a:gd name="adj3" fmla="val 25000"/>
              </a:avLst>
            </a:prstGeom>
            <a:solidFill>
              <a:schemeClr val="tx1"/>
            </a:solidFill>
            <a:ln w="25400" cap="flat" cmpd="sng">
              <a:solidFill>
                <a:schemeClr val="accent6">
                  <a:lumMod val="20000"/>
                  <a:lumOff val="80000"/>
                </a:schemeClr>
              </a:solidFill>
              <a:prstDash val="solid"/>
              <a:round/>
              <a:headEnd type="none" w="med" len="med"/>
              <a:tailEnd type="none" w="med" len="med"/>
            </a:ln>
          </p:spPr>
          <p:txBody>
            <a:bodyPr lIns="67221" tIns="33601" rIns="67221" bIns="33601" anchor="ctr" anchorCtr="0">
              <a:noAutofit/>
            </a:bodyPr>
            <a:lstStyle/>
            <a:p>
              <a:pPr algn="ctr" defTabSz="685845">
                <a:buClr>
                  <a:srgbClr val="000000"/>
                </a:buClr>
                <a:defRPr/>
              </a:pPr>
              <a:endParaRPr sz="1400">
                <a:solidFill>
                  <a:srgbClr val="505050"/>
                </a:solidFill>
                <a:latin typeface="Arial"/>
                <a:ea typeface="Arial"/>
                <a:cs typeface="Arial"/>
                <a:sym typeface="Arial"/>
              </a:endParaRPr>
            </a:p>
          </p:txBody>
        </p:sp>
      </p:grpSp>
      <p:grpSp>
        <p:nvGrpSpPr>
          <p:cNvPr id="7" name="Group 6">
            <a:extLst>
              <a:ext uri="{FF2B5EF4-FFF2-40B4-BE49-F238E27FC236}">
                <a16:creationId xmlns:a16="http://schemas.microsoft.com/office/drawing/2014/main" id="{4B85AC7A-47F3-4AE7-A05E-A07C2360A32D}"/>
              </a:ext>
            </a:extLst>
          </p:cNvPr>
          <p:cNvGrpSpPr/>
          <p:nvPr/>
        </p:nvGrpSpPr>
        <p:grpSpPr>
          <a:xfrm>
            <a:off x="201929" y="3472423"/>
            <a:ext cx="7165266" cy="944566"/>
            <a:chOff x="274637" y="4722239"/>
            <a:chExt cx="9745260" cy="1284675"/>
          </a:xfrm>
        </p:grpSpPr>
        <p:sp>
          <p:nvSpPr>
            <p:cNvPr id="1481" name="Shape 1481"/>
            <p:cNvSpPr/>
            <p:nvPr/>
          </p:nvSpPr>
          <p:spPr>
            <a:xfrm rot="10800000">
              <a:off x="274637" y="4722239"/>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91411" tIns="45678" rIns="91411" bIns="45678" anchor="ctr" anchorCtr="0">
              <a:noAutofit/>
            </a:bodyPr>
            <a:lstStyle/>
            <a:p>
              <a:pPr algn="ctr" defTabSz="685845">
                <a:buClr>
                  <a:srgbClr val="000000"/>
                </a:buClr>
                <a:defRPr/>
              </a:pPr>
              <a:endParaRPr>
                <a:solidFill>
                  <a:srgbClr val="FFFFFF"/>
                </a:solidFill>
                <a:latin typeface="Arial"/>
                <a:cs typeface="Arial"/>
                <a:sym typeface="Arial"/>
              </a:endParaRPr>
            </a:p>
          </p:txBody>
        </p:sp>
        <p:sp>
          <p:nvSpPr>
            <p:cNvPr id="1488" name="Shape 1488"/>
            <p:cNvSpPr/>
            <p:nvPr/>
          </p:nvSpPr>
          <p:spPr>
            <a:xfrm>
              <a:off x="452104" y="4890935"/>
              <a:ext cx="937089" cy="947288"/>
            </a:xfrm>
            <a:prstGeom prst="ellipse">
              <a:avLst/>
            </a:prstGeom>
            <a:noFill/>
            <a:ln w="57150" cap="flat" cmpd="sng">
              <a:solidFill>
                <a:schemeClr val="lt1"/>
              </a:solidFill>
              <a:prstDash val="solid"/>
              <a:round/>
              <a:headEnd type="none" w="med" len="med"/>
              <a:tailEnd type="none" w="med" len="med"/>
            </a:ln>
          </p:spPr>
          <p:txBody>
            <a:bodyPr lIns="91411" tIns="45678" rIns="91411" bIns="45678" anchor="ctr" anchorCtr="0">
              <a:noAutofit/>
            </a:bodyPr>
            <a:lstStyle/>
            <a:p>
              <a:pPr algn="ctr" defTabSz="685845">
                <a:buClr>
                  <a:srgbClr val="FFC000"/>
                </a:buClr>
                <a:buSzPct val="25000"/>
                <a:defRPr/>
              </a:pPr>
              <a:endParaRPr lang="en" sz="3600" b="1" dirty="0">
                <a:solidFill>
                  <a:srgbClr val="FFFFFF"/>
                </a:solidFill>
                <a:latin typeface="Arial"/>
                <a:ea typeface="Arial"/>
                <a:cs typeface="Arial"/>
                <a:sym typeface="Arial"/>
              </a:endParaRPr>
            </a:p>
          </p:txBody>
        </p:sp>
        <p:sp>
          <p:nvSpPr>
            <p:cNvPr id="1490" name="Shape 1490"/>
            <p:cNvSpPr txBox="1"/>
            <p:nvPr/>
          </p:nvSpPr>
          <p:spPr>
            <a:xfrm>
              <a:off x="1646636" y="5002662"/>
              <a:ext cx="5557679" cy="723835"/>
            </a:xfrm>
            <a:prstGeom prst="rect">
              <a:avLst/>
            </a:prstGeom>
            <a:noFill/>
            <a:ln>
              <a:noFill/>
            </a:ln>
          </p:spPr>
          <p:txBody>
            <a:bodyPr lIns="91411" tIns="45678" rIns="91411" bIns="45678" anchor="t" anchorCtr="0">
              <a:noAutofit/>
            </a:bodyPr>
            <a:lstStyle/>
            <a:p>
              <a:pPr defTabSz="685845">
                <a:buClr>
                  <a:srgbClr val="505050"/>
                </a:buClr>
                <a:buSzPct val="25000"/>
                <a:defRPr/>
              </a:pPr>
              <a:r>
                <a:rPr lang="en" sz="1471" b="1" dirty="0">
                  <a:solidFill>
                    <a:srgbClr val="EAEAEA"/>
                  </a:solidFill>
                  <a:latin typeface="Segoe UI Semilight"/>
                  <a:ea typeface="Quattrocento Sans"/>
                  <a:cs typeface="Quattrocento Sans"/>
                  <a:sym typeface="Quattrocento Sans"/>
                </a:rPr>
                <a:t>ACCELERATE NEW APPLICATIONS</a:t>
              </a:r>
            </a:p>
            <a:p>
              <a:pPr defTabSz="685845">
                <a:buClr>
                  <a:srgbClr val="7F7F7F"/>
                </a:buClr>
                <a:buSzPct val="25000"/>
                <a:defRPr/>
              </a:pPr>
              <a:r>
                <a:rPr lang="en" sz="1471" dirty="0">
                  <a:solidFill>
                    <a:srgbClr val="FFFFFF"/>
                  </a:solidFill>
                  <a:latin typeface="Segoe UI Semilight"/>
                  <a:ea typeface="Quattrocento Sans"/>
                  <a:cs typeface="Quattrocento Sans"/>
                  <a:sym typeface="Quattrocento Sans"/>
                </a:rPr>
                <a:t>Agile cloud native app development</a:t>
              </a:r>
            </a:p>
          </p:txBody>
        </p:sp>
        <p:grpSp>
          <p:nvGrpSpPr>
            <p:cNvPr id="1491" name="Shape 1491"/>
            <p:cNvGrpSpPr/>
            <p:nvPr/>
          </p:nvGrpSpPr>
          <p:grpSpPr>
            <a:xfrm>
              <a:off x="8292413" y="4977734"/>
              <a:ext cx="465138" cy="712786"/>
              <a:chOff x="4581" y="3247"/>
              <a:chExt cx="293" cy="448"/>
            </a:xfrm>
            <a:noFill/>
          </p:grpSpPr>
          <p:sp>
            <p:nvSpPr>
              <p:cNvPr id="1492" name="Shape 1492"/>
              <p:cNvSpPr/>
              <p:nvPr/>
            </p:nvSpPr>
            <p:spPr>
              <a:xfrm>
                <a:off x="4581" y="3600"/>
                <a:ext cx="113" cy="95"/>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3" name="Shape 1493"/>
              <p:cNvSpPr/>
              <p:nvPr/>
            </p:nvSpPr>
            <p:spPr>
              <a:xfrm>
                <a:off x="4581" y="3422"/>
                <a:ext cx="292"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4" name="Shape 1494"/>
              <p:cNvSpPr/>
              <p:nvPr/>
            </p:nvSpPr>
            <p:spPr>
              <a:xfrm>
                <a:off x="458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5" name="Shape 1495"/>
              <p:cNvSpPr/>
              <p:nvPr/>
            </p:nvSpPr>
            <p:spPr>
              <a:xfrm>
                <a:off x="476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grpSp>
        <p:sp>
          <p:nvSpPr>
            <p:cNvPr id="1505" name="Shape 1505"/>
            <p:cNvSpPr/>
            <p:nvPr/>
          </p:nvSpPr>
          <p:spPr>
            <a:xfrm>
              <a:off x="8844353" y="5243364"/>
              <a:ext cx="212102" cy="212102"/>
            </a:xfrm>
            <a:prstGeom prst="rect">
              <a:avLst/>
            </a:prstGeom>
            <a:noFill/>
            <a:ln>
              <a:solidFill>
                <a:schemeClr val="tx1"/>
              </a:solidFill>
            </a:ln>
          </p:spPr>
          <p:txBody>
            <a:bodyPr lIns="67221" tIns="33601" rIns="67221" bIns="33601" anchor="ctr" anchorCtr="0">
              <a:noAutofit/>
            </a:bodyPr>
            <a:lstStyle/>
            <a:p>
              <a:pPr algn="ctr" defTabSz="685845">
                <a:buClr>
                  <a:srgbClr val="000000"/>
                </a:buClr>
                <a:defRPr/>
              </a:pPr>
              <a:endParaRPr sz="1400">
                <a:solidFill>
                  <a:srgbClr val="FFFFFF"/>
                </a:solidFill>
                <a:latin typeface="Arial"/>
                <a:ea typeface="Arial"/>
                <a:cs typeface="Arial"/>
                <a:sym typeface="Arial"/>
              </a:endParaRPr>
            </a:p>
          </p:txBody>
        </p:sp>
        <p:sp>
          <p:nvSpPr>
            <p:cNvPr id="1506" name="Shape 1506"/>
            <p:cNvSpPr/>
            <p:nvPr/>
          </p:nvSpPr>
          <p:spPr>
            <a:xfrm>
              <a:off x="7975188" y="5240776"/>
              <a:ext cx="212102" cy="212102"/>
            </a:xfrm>
            <a:prstGeom prst="rect">
              <a:avLst/>
            </a:prstGeom>
            <a:noFill/>
            <a:ln>
              <a:solidFill>
                <a:schemeClr val="tx1"/>
              </a:solidFill>
            </a:ln>
          </p:spPr>
          <p:txBody>
            <a:bodyPr lIns="67221" tIns="33601" rIns="67221" bIns="33601" anchor="ctr" anchorCtr="0">
              <a:noAutofit/>
            </a:bodyPr>
            <a:lstStyle/>
            <a:p>
              <a:pPr algn="ctr" defTabSz="685845">
                <a:buClr>
                  <a:srgbClr val="000000"/>
                </a:buClr>
                <a:defRPr/>
              </a:pPr>
              <a:endParaRPr sz="1400">
                <a:solidFill>
                  <a:srgbClr val="FFFFFF"/>
                </a:solidFill>
                <a:latin typeface="Arial"/>
                <a:ea typeface="Arial"/>
                <a:cs typeface="Arial"/>
                <a:sym typeface="Arial"/>
              </a:endParaRPr>
            </a:p>
          </p:txBody>
        </p:sp>
      </p:grpSp>
      <p:sp>
        <p:nvSpPr>
          <p:cNvPr id="32" name="Bottom" hidden="1">
            <a:extLst>
              <a:ext uri="{FF2B5EF4-FFF2-40B4-BE49-F238E27FC236}">
                <a16:creationId xmlns:a16="http://schemas.microsoft.com/office/drawing/2014/main" id="{B48E82B9-2873-4BC2-94E7-279AED256644}"/>
              </a:ext>
            </a:extLst>
          </p:cNvPr>
          <p:cNvSpPr/>
          <p:nvPr/>
        </p:nvSpPr>
        <p:spPr bwMode="auto">
          <a:xfrm>
            <a:off x="160541" y="3398018"/>
            <a:ext cx="7462655" cy="1064975"/>
          </a:xfrm>
          <a:prstGeom prst="rect">
            <a:avLst/>
          </a:prstGeom>
          <a:solidFill>
            <a:srgbClr val="50505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Middle">
            <a:extLst>
              <a:ext uri="{FF2B5EF4-FFF2-40B4-BE49-F238E27FC236}">
                <a16:creationId xmlns:a16="http://schemas.microsoft.com/office/drawing/2014/main" id="{2D35AAC1-96FC-4CA0-97C6-A5671B3FA2F0}"/>
              </a:ext>
            </a:extLst>
          </p:cNvPr>
          <p:cNvSpPr/>
          <p:nvPr/>
        </p:nvSpPr>
        <p:spPr bwMode="auto">
          <a:xfrm>
            <a:off x="160542" y="2168363"/>
            <a:ext cx="7462655" cy="1064975"/>
          </a:xfrm>
          <a:prstGeom prst="rect">
            <a:avLst/>
          </a:prstGeom>
          <a:solidFill>
            <a:srgbClr val="50505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Top">
            <a:extLst>
              <a:ext uri="{FF2B5EF4-FFF2-40B4-BE49-F238E27FC236}">
                <a16:creationId xmlns:a16="http://schemas.microsoft.com/office/drawing/2014/main" id="{84019CEB-9863-4D68-B41D-C2D745A85CD0}"/>
              </a:ext>
            </a:extLst>
          </p:cNvPr>
          <p:cNvSpPr/>
          <p:nvPr/>
        </p:nvSpPr>
        <p:spPr bwMode="auto">
          <a:xfrm>
            <a:off x="160540" y="979371"/>
            <a:ext cx="7462655" cy="1064975"/>
          </a:xfrm>
          <a:prstGeom prst="rect">
            <a:avLst/>
          </a:prstGeom>
          <a:solidFill>
            <a:srgbClr val="50505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3276641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Hyper-V Containers</a:t>
            </a:r>
          </a:p>
        </p:txBody>
      </p:sp>
      <p:sp>
        <p:nvSpPr>
          <p:cNvPr id="3" name="Content Placeholder 2"/>
          <p:cNvSpPr>
            <a:spLocks noGrp="1"/>
          </p:cNvSpPr>
          <p:nvPr>
            <p:ph idx="1"/>
          </p:nvPr>
        </p:nvSpPr>
        <p:spPr>
          <a:xfrm>
            <a:off x="155701" y="1200346"/>
            <a:ext cx="8832599" cy="3393991"/>
          </a:xfrm>
        </p:spPr>
        <p:txBody>
          <a:bodyPr>
            <a:normAutofit/>
          </a:bodyPr>
          <a:lstStyle/>
          <a:p>
            <a:r>
              <a:rPr lang="en-US" dirty="0"/>
              <a:t>Some workloads need more isolation</a:t>
            </a:r>
          </a:p>
          <a:p>
            <a:pPr lvl="1"/>
            <a:r>
              <a:rPr lang="en-US" dirty="0"/>
              <a:t>Hostile multi-tenancy</a:t>
            </a:r>
          </a:p>
          <a:p>
            <a:pPr lvl="1"/>
            <a:r>
              <a:rPr lang="en-US" dirty="0"/>
              <a:t>Regulated workloads</a:t>
            </a:r>
          </a:p>
          <a:p>
            <a:r>
              <a:rPr lang="en-US" dirty="0"/>
              <a:t>Solution: transparently run each container in a VM!</a:t>
            </a:r>
          </a:p>
          <a:p>
            <a:r>
              <a:rPr lang="en-US" dirty="0"/>
              <a:t>(Mostly) invisible to both Docker and the user</a:t>
            </a:r>
          </a:p>
          <a:p>
            <a:pPr lvl="1"/>
            <a:r>
              <a:rPr lang="en-US" dirty="0" err="1"/>
              <a:t>docker</a:t>
            </a:r>
            <a:r>
              <a:rPr lang="en-US" dirty="0"/>
              <a:t> run --isolation=</a:t>
            </a:r>
            <a:r>
              <a:rPr lang="en-US" dirty="0" err="1"/>
              <a:t>hyperv</a:t>
            </a:r>
            <a:endParaRPr lang="en-US" dirty="0"/>
          </a:p>
          <a:p>
            <a:pPr lvl="1"/>
            <a:r>
              <a:rPr lang="en-US" dirty="0"/>
              <a:t>Hyper-V Containers are the default on Windows 10</a:t>
            </a:r>
          </a:p>
          <a:p>
            <a:r>
              <a:rPr lang="en-US" dirty="0"/>
              <a:t>Images are the same</a:t>
            </a:r>
          </a:p>
        </p:txBody>
      </p:sp>
    </p:spTree>
    <p:extLst>
      <p:ext uri="{BB962C8B-B14F-4D97-AF65-F5344CB8AC3E}">
        <p14:creationId xmlns:p14="http://schemas.microsoft.com/office/powerpoint/2010/main" val="4111581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999575" y="4403062"/>
            <a:ext cx="7381693" cy="5774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12" name="Rectangle 11"/>
          <p:cNvSpPr/>
          <p:nvPr/>
        </p:nvSpPr>
        <p:spPr>
          <a:xfrm>
            <a:off x="999575" y="1076443"/>
            <a:ext cx="2962913" cy="3284600"/>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4" name="Rectangle 3"/>
          <p:cNvSpPr/>
          <p:nvPr/>
        </p:nvSpPr>
        <p:spPr bwMode="auto">
          <a:xfrm>
            <a:off x="2560878" y="2253123"/>
            <a:ext cx="1341558" cy="19913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602" fontAlgn="base">
              <a:lnSpc>
                <a:spcPct val="90000"/>
              </a:lnSpc>
              <a:spcBef>
                <a:spcPct val="0"/>
              </a:spcBef>
              <a:spcAft>
                <a:spcPct val="0"/>
              </a:spcAft>
            </a:pPr>
            <a:r>
              <a:rPr lang="en-US" sz="1324" dirty="0">
                <a:solidFill>
                  <a:schemeClr val="tx2"/>
                </a:solidFill>
                <a:ea typeface="Segoe UI" pitchFamily="34" charset="0"/>
                <a:cs typeface="Segoe UI" pitchFamily="34" charset="0"/>
              </a:rPr>
              <a:t>Container Management</a:t>
            </a:r>
          </a:p>
        </p:txBody>
      </p:sp>
      <p:sp>
        <p:nvSpPr>
          <p:cNvPr id="2" name="Title 1"/>
          <p:cNvSpPr>
            <a:spLocks noGrp="1"/>
          </p:cNvSpPr>
          <p:nvPr>
            <p:ph type="title"/>
          </p:nvPr>
        </p:nvSpPr>
        <p:spPr>
          <a:xfrm>
            <a:off x="323528" y="-74780"/>
            <a:ext cx="8229600" cy="914400"/>
          </a:xfrm>
        </p:spPr>
        <p:txBody>
          <a:bodyPr/>
          <a:lstStyle/>
          <a:p>
            <a:r>
              <a:rPr lang="en-US" dirty="0"/>
              <a:t>Windows Server Containers</a:t>
            </a:r>
          </a:p>
        </p:txBody>
      </p:sp>
      <p:sp>
        <p:nvSpPr>
          <p:cNvPr id="5" name="Rectangle 4"/>
          <p:cNvSpPr/>
          <p:nvPr/>
        </p:nvSpPr>
        <p:spPr bwMode="auto">
          <a:xfrm>
            <a:off x="2672916" y="3544572"/>
            <a:ext cx="1121244" cy="616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2672917" y="2844674"/>
            <a:ext cx="1121243" cy="616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4014473" y="2534620"/>
            <a:ext cx="2128707" cy="170985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6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4133565" y="3206843"/>
            <a:ext cx="862454" cy="616205"/>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882" dirty="0">
                <a:solidFill>
                  <a:schemeClr val="accent3"/>
                </a:solidFill>
              </a:rPr>
              <a:t>System Processes</a:t>
            </a:r>
          </a:p>
        </p:txBody>
      </p:sp>
      <p:sp>
        <p:nvSpPr>
          <p:cNvPr id="11" name="Rectangle 10"/>
          <p:cNvSpPr/>
          <p:nvPr/>
        </p:nvSpPr>
        <p:spPr bwMode="auto">
          <a:xfrm>
            <a:off x="5142565" y="3206843"/>
            <a:ext cx="858600" cy="616205"/>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882" dirty="0">
                <a:solidFill>
                  <a:schemeClr val="accent3"/>
                </a:solidFill>
              </a:rPr>
              <a:t>Application Processes</a:t>
            </a:r>
          </a:p>
        </p:txBody>
      </p:sp>
      <p:sp>
        <p:nvSpPr>
          <p:cNvPr id="23" name="Rectangle 22"/>
          <p:cNvSpPr/>
          <p:nvPr/>
        </p:nvSpPr>
        <p:spPr bwMode="auto">
          <a:xfrm>
            <a:off x="1100229" y="1442758"/>
            <a:ext cx="1341558" cy="280171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602" fontAlgn="base">
              <a:lnSpc>
                <a:spcPct val="90000"/>
              </a:lnSpc>
              <a:spcBef>
                <a:spcPct val="0"/>
              </a:spcBef>
              <a:spcAft>
                <a:spcPct val="0"/>
              </a:spcAft>
            </a:pPr>
            <a:r>
              <a:rPr lang="en-US" sz="1324" dirty="0">
                <a:solidFill>
                  <a:schemeClr val="tx2"/>
                </a:solidFill>
                <a:ea typeface="Segoe UI" pitchFamily="34" charset="0"/>
                <a:cs typeface="Segoe UI" pitchFamily="34" charset="0"/>
              </a:rPr>
              <a:t>System Processes</a:t>
            </a:r>
          </a:p>
        </p:txBody>
      </p:sp>
      <p:sp>
        <p:nvSpPr>
          <p:cNvPr id="24" name="Rectangle 23"/>
          <p:cNvSpPr/>
          <p:nvPr/>
        </p:nvSpPr>
        <p:spPr bwMode="auto">
          <a:xfrm>
            <a:off x="1210387" y="2002945"/>
            <a:ext cx="1121243" cy="4481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210387" y="2572816"/>
            <a:ext cx="1121243" cy="423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6" name="Rectangle 25"/>
          <p:cNvSpPr/>
          <p:nvPr/>
        </p:nvSpPr>
        <p:spPr bwMode="auto">
          <a:xfrm>
            <a:off x="1210385" y="3117752"/>
            <a:ext cx="1121243" cy="4326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Event Manager…</a:t>
            </a:r>
          </a:p>
        </p:txBody>
      </p:sp>
      <p:sp>
        <p:nvSpPr>
          <p:cNvPr id="27" name="Rectangle 26"/>
          <p:cNvSpPr/>
          <p:nvPr/>
        </p:nvSpPr>
        <p:spPr bwMode="auto">
          <a:xfrm>
            <a:off x="1209055" y="3672170"/>
            <a:ext cx="1121243" cy="4326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029" dirty="0" err="1">
                <a:gradFill>
                  <a:gsLst>
                    <a:gs pos="0">
                      <a:srgbClr val="FFFFFF"/>
                    </a:gs>
                    <a:gs pos="100000">
                      <a:srgbClr val="FFFFFF"/>
                    </a:gs>
                  </a:gsLst>
                  <a:lin ang="5400000" scaled="0"/>
                </a:gradFill>
                <a:ea typeface="Segoe UI" pitchFamily="34" charset="0"/>
                <a:cs typeface="Segoe UI" pitchFamily="34" charset="0"/>
              </a:rPr>
              <a:t>Etc</a:t>
            </a:r>
            <a:r>
              <a:rPr lang="en-US" sz="1029" dirty="0">
                <a:gradFill>
                  <a:gsLst>
                    <a:gs pos="0">
                      <a:srgbClr val="FFFFFF"/>
                    </a:gs>
                    <a:gs pos="100000">
                      <a:srgbClr val="FFFFFF"/>
                    </a:gs>
                  </a:gsLst>
                  <a:lin ang="5400000" scaled="0"/>
                </a:gradFill>
                <a:ea typeface="Segoe UI" pitchFamily="34" charset="0"/>
                <a:cs typeface="Segoe UI" pitchFamily="34" charset="0"/>
              </a:rPr>
              <a:t>…</a:t>
            </a:r>
          </a:p>
        </p:txBody>
      </p:sp>
      <p:sp>
        <p:nvSpPr>
          <p:cNvPr id="8" name="Rectangle 7"/>
          <p:cNvSpPr/>
          <p:nvPr/>
        </p:nvSpPr>
        <p:spPr bwMode="auto">
          <a:xfrm>
            <a:off x="4055184" y="4051643"/>
            <a:ext cx="640378" cy="29094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Job Object</a:t>
            </a:r>
          </a:p>
        </p:txBody>
      </p:sp>
      <p:sp>
        <p:nvSpPr>
          <p:cNvPr id="31" name="Rectangle 30"/>
          <p:cNvSpPr/>
          <p:nvPr/>
        </p:nvSpPr>
        <p:spPr bwMode="auto">
          <a:xfrm>
            <a:off x="4764638" y="4051641"/>
            <a:ext cx="640378" cy="29094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Net Interface</a:t>
            </a:r>
          </a:p>
        </p:txBody>
      </p:sp>
      <p:sp>
        <p:nvSpPr>
          <p:cNvPr id="32" name="Rectangle 31"/>
          <p:cNvSpPr/>
          <p:nvPr/>
        </p:nvSpPr>
        <p:spPr bwMode="auto">
          <a:xfrm>
            <a:off x="5474090" y="4054514"/>
            <a:ext cx="640378" cy="29094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Storage</a:t>
            </a:r>
          </a:p>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Registry</a:t>
            </a:r>
          </a:p>
        </p:txBody>
      </p:sp>
      <p:grpSp>
        <p:nvGrpSpPr>
          <p:cNvPr id="9" name="Group 8"/>
          <p:cNvGrpSpPr/>
          <p:nvPr/>
        </p:nvGrpSpPr>
        <p:grpSpPr>
          <a:xfrm>
            <a:off x="6252559" y="2534619"/>
            <a:ext cx="2128707" cy="1815862"/>
            <a:chOff x="8504237" y="3493293"/>
            <a:chExt cx="2895600" cy="2470048"/>
          </a:xfrm>
        </p:grpSpPr>
        <p:sp>
          <p:nvSpPr>
            <p:cNvPr id="28" name="Rectangle 27"/>
            <p:cNvSpPr/>
            <p:nvPr/>
          </p:nvSpPr>
          <p:spPr bwMode="auto">
            <a:xfrm>
              <a:off x="8504237" y="3493293"/>
              <a:ext cx="2895600" cy="232457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6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29" name="Rectangle 28"/>
            <p:cNvSpPr/>
            <p:nvPr/>
          </p:nvSpPr>
          <p:spPr bwMode="auto">
            <a:xfrm>
              <a:off x="8666233" y="4406421"/>
              <a:ext cx="1173163" cy="838200"/>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882" dirty="0">
                  <a:solidFill>
                    <a:schemeClr val="accent3"/>
                  </a:solidFill>
                </a:rPr>
                <a:t>System Processes</a:t>
              </a:r>
            </a:p>
          </p:txBody>
        </p:sp>
        <p:sp>
          <p:nvSpPr>
            <p:cNvPr id="30" name="Rectangle 29"/>
            <p:cNvSpPr/>
            <p:nvPr/>
          </p:nvSpPr>
          <p:spPr bwMode="auto">
            <a:xfrm>
              <a:off x="10038739" y="4406421"/>
              <a:ext cx="1167922" cy="838200"/>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882" dirty="0">
                  <a:solidFill>
                    <a:schemeClr val="accent3"/>
                  </a:solidFill>
                </a:rPr>
                <a:t>Application Processes</a:t>
              </a:r>
            </a:p>
          </p:txBody>
        </p:sp>
        <p:sp>
          <p:nvSpPr>
            <p:cNvPr id="33" name="Rectangle 32"/>
            <p:cNvSpPr/>
            <p:nvPr/>
          </p:nvSpPr>
          <p:spPr bwMode="auto">
            <a:xfrm>
              <a:off x="8543373" y="5563679"/>
              <a:ext cx="871082" cy="39575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Job Object</a:t>
              </a:r>
            </a:p>
          </p:txBody>
        </p:sp>
        <p:sp>
          <p:nvSpPr>
            <p:cNvPr id="34" name="Rectangle 33"/>
            <p:cNvSpPr/>
            <p:nvPr/>
          </p:nvSpPr>
          <p:spPr bwMode="auto">
            <a:xfrm>
              <a:off x="9508415" y="5563678"/>
              <a:ext cx="871082" cy="39575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Net Interface</a:t>
              </a:r>
            </a:p>
          </p:txBody>
        </p:sp>
        <p:sp>
          <p:nvSpPr>
            <p:cNvPr id="35" name="Rectangle 34"/>
            <p:cNvSpPr/>
            <p:nvPr/>
          </p:nvSpPr>
          <p:spPr bwMode="auto">
            <a:xfrm>
              <a:off x="10473457" y="5567586"/>
              <a:ext cx="871082" cy="39575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Storage</a:t>
              </a:r>
            </a:p>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Registry</a:t>
              </a:r>
            </a:p>
          </p:txBody>
        </p:sp>
      </p:grpSp>
    </p:spTree>
    <p:extLst>
      <p:ext uri="{BB962C8B-B14F-4D97-AF65-F5344CB8AC3E}">
        <p14:creationId xmlns:p14="http://schemas.microsoft.com/office/powerpoint/2010/main" val="3104369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460" y="-86296"/>
            <a:ext cx="7885581" cy="994031"/>
          </a:xfrm>
        </p:spPr>
        <p:txBody>
          <a:bodyPr/>
          <a:lstStyle/>
          <a:p>
            <a:r>
              <a:rPr lang="en-US" dirty="0"/>
              <a:t>Hyper-V Containers</a:t>
            </a:r>
          </a:p>
        </p:txBody>
      </p:sp>
      <p:sp>
        <p:nvSpPr>
          <p:cNvPr id="28" name="Rectangle 27"/>
          <p:cNvSpPr/>
          <p:nvPr/>
        </p:nvSpPr>
        <p:spPr>
          <a:xfrm>
            <a:off x="1257102" y="849663"/>
            <a:ext cx="2962913" cy="3257468"/>
          </a:xfrm>
          <a:prstGeom prst="rect">
            <a:avLst/>
          </a:prstGeom>
        </p:spPr>
        <p:style>
          <a:lnRef idx="3">
            <a:schemeClr val="lt1"/>
          </a:lnRef>
          <a:fillRef idx="1">
            <a:schemeClr val="accent1"/>
          </a:fillRef>
          <a:effectRef idx="1">
            <a:schemeClr val="accent1"/>
          </a:effectRef>
          <a:fontRef idx="minor">
            <a:schemeClr val="lt1"/>
          </a:fontRef>
        </p:style>
        <p:txBody>
          <a:bodyPr rtlCol="0" anchor="t"/>
          <a:lstStyle/>
          <a:p>
            <a:pPr algn="ctr"/>
            <a:r>
              <a:rPr lang="en-US" dirty="0"/>
              <a:t>Host User Mode</a:t>
            </a:r>
          </a:p>
        </p:txBody>
      </p:sp>
      <p:sp>
        <p:nvSpPr>
          <p:cNvPr id="8" name="Rounded Rectangle 7"/>
          <p:cNvSpPr/>
          <p:nvPr/>
        </p:nvSpPr>
        <p:spPr bwMode="auto">
          <a:xfrm>
            <a:off x="4308251" y="849663"/>
            <a:ext cx="3568859" cy="368948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602" fontAlgn="base">
              <a:lnSpc>
                <a:spcPct val="90000"/>
              </a:lnSpc>
              <a:spcBef>
                <a:spcPct val="0"/>
              </a:spcBef>
              <a:spcAft>
                <a:spcPct val="0"/>
              </a:spcAft>
            </a:pPr>
            <a:r>
              <a:rPr lang="en-US" sz="1765" dirty="0">
                <a:solidFill>
                  <a:schemeClr val="tx2"/>
                </a:solidFill>
                <a:ea typeface="Segoe UI" pitchFamily="34" charset="0"/>
                <a:cs typeface="Segoe UI" pitchFamily="34" charset="0"/>
              </a:rPr>
              <a:t>Virtual Machine</a:t>
            </a:r>
            <a:br>
              <a:rPr lang="en-US" sz="1765" dirty="0">
                <a:solidFill>
                  <a:schemeClr val="tx2"/>
                </a:solidFill>
                <a:ea typeface="Segoe UI" pitchFamily="34" charset="0"/>
                <a:cs typeface="Segoe UI" pitchFamily="34" charset="0"/>
              </a:rPr>
            </a:br>
            <a:r>
              <a:rPr lang="en-US" sz="1176" i="1" dirty="0">
                <a:solidFill>
                  <a:schemeClr val="tx2"/>
                </a:solidFill>
                <a:ea typeface="Segoe UI" pitchFamily="34" charset="0"/>
                <a:cs typeface="Segoe UI" pitchFamily="34" charset="0"/>
              </a:rPr>
              <a:t>Specifically Optimized To Run a Container</a:t>
            </a:r>
            <a:endParaRPr lang="en-US" sz="1765" i="1" dirty="0">
              <a:solidFill>
                <a:schemeClr val="tx2"/>
              </a:solidFill>
              <a:ea typeface="Segoe UI" pitchFamily="34" charset="0"/>
              <a:cs typeface="Segoe UI" pitchFamily="34" charset="0"/>
            </a:endParaRPr>
          </a:p>
        </p:txBody>
      </p:sp>
      <p:sp>
        <p:nvSpPr>
          <p:cNvPr id="4" name="Rectangle 3"/>
          <p:cNvSpPr/>
          <p:nvPr/>
        </p:nvSpPr>
        <p:spPr bwMode="auto">
          <a:xfrm>
            <a:off x="2788875" y="2050287"/>
            <a:ext cx="1341558" cy="199134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602" fontAlgn="base">
              <a:lnSpc>
                <a:spcPct val="90000"/>
              </a:lnSpc>
              <a:spcBef>
                <a:spcPct val="0"/>
              </a:spcBef>
              <a:spcAft>
                <a:spcPct val="0"/>
              </a:spcAft>
            </a:pPr>
            <a:r>
              <a:rPr lang="en-US" sz="1324" dirty="0">
                <a:solidFill>
                  <a:schemeClr val="tx2"/>
                </a:solidFill>
                <a:ea typeface="Segoe UI" pitchFamily="34" charset="0"/>
                <a:cs typeface="Segoe UI" pitchFamily="34" charset="0"/>
              </a:rPr>
              <a:t>Container Management</a:t>
            </a:r>
          </a:p>
        </p:txBody>
      </p:sp>
      <p:sp>
        <p:nvSpPr>
          <p:cNvPr id="3" name="Rectangle 2"/>
          <p:cNvSpPr/>
          <p:nvPr/>
        </p:nvSpPr>
        <p:spPr bwMode="auto">
          <a:xfrm>
            <a:off x="1257936" y="4171280"/>
            <a:ext cx="2962912" cy="3598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2900913" y="3341735"/>
            <a:ext cx="1121244" cy="616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2900913" y="2641836"/>
            <a:ext cx="1121243" cy="616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324"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23" name="Rectangle 22"/>
          <p:cNvSpPr/>
          <p:nvPr/>
        </p:nvSpPr>
        <p:spPr bwMode="auto">
          <a:xfrm>
            <a:off x="1328226" y="1239922"/>
            <a:ext cx="1341558" cy="280171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602" fontAlgn="base">
              <a:lnSpc>
                <a:spcPct val="90000"/>
              </a:lnSpc>
              <a:spcBef>
                <a:spcPct val="0"/>
              </a:spcBef>
              <a:spcAft>
                <a:spcPct val="0"/>
              </a:spcAft>
            </a:pPr>
            <a:r>
              <a:rPr lang="en-US" sz="1324" dirty="0">
                <a:solidFill>
                  <a:schemeClr val="tx2"/>
                </a:solidFill>
                <a:ea typeface="Segoe UI" pitchFamily="34" charset="0"/>
                <a:cs typeface="Segoe UI" pitchFamily="34" charset="0"/>
              </a:rPr>
              <a:t>System Processes</a:t>
            </a:r>
          </a:p>
        </p:txBody>
      </p:sp>
      <p:sp>
        <p:nvSpPr>
          <p:cNvPr id="24" name="Rectangle 23"/>
          <p:cNvSpPr/>
          <p:nvPr/>
        </p:nvSpPr>
        <p:spPr bwMode="auto">
          <a:xfrm>
            <a:off x="1438384" y="1800108"/>
            <a:ext cx="1121243" cy="4481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438383" y="2369979"/>
            <a:ext cx="1121243" cy="423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6" name="Rectangle 25"/>
          <p:cNvSpPr/>
          <p:nvPr/>
        </p:nvSpPr>
        <p:spPr bwMode="auto">
          <a:xfrm>
            <a:off x="1438383" y="2914915"/>
            <a:ext cx="1121243" cy="4326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029" dirty="0">
                <a:gradFill>
                  <a:gsLst>
                    <a:gs pos="0">
                      <a:srgbClr val="FFFFFF"/>
                    </a:gs>
                    <a:gs pos="100000">
                      <a:srgbClr val="FFFFFF"/>
                    </a:gs>
                  </a:gsLst>
                  <a:lin ang="5400000" scaled="0"/>
                </a:gradFill>
                <a:ea typeface="Segoe UI" pitchFamily="34" charset="0"/>
                <a:cs typeface="Segoe UI" pitchFamily="34" charset="0"/>
              </a:rPr>
              <a:t>Event Manager…</a:t>
            </a:r>
          </a:p>
        </p:txBody>
      </p:sp>
      <p:sp>
        <p:nvSpPr>
          <p:cNvPr id="27" name="Rectangle 26"/>
          <p:cNvSpPr/>
          <p:nvPr/>
        </p:nvSpPr>
        <p:spPr bwMode="auto">
          <a:xfrm>
            <a:off x="1437052" y="3469333"/>
            <a:ext cx="1121243" cy="4326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029" dirty="0" err="1">
                <a:gradFill>
                  <a:gsLst>
                    <a:gs pos="0">
                      <a:srgbClr val="FFFFFF"/>
                    </a:gs>
                    <a:gs pos="100000">
                      <a:srgbClr val="FFFFFF"/>
                    </a:gs>
                  </a:gsLst>
                  <a:lin ang="5400000" scaled="0"/>
                </a:gradFill>
                <a:ea typeface="Segoe UI" pitchFamily="34" charset="0"/>
                <a:cs typeface="Segoe UI" pitchFamily="34" charset="0"/>
              </a:rPr>
              <a:t>Etc</a:t>
            </a:r>
            <a:r>
              <a:rPr lang="en-US" sz="1029" dirty="0">
                <a:gradFill>
                  <a:gsLst>
                    <a:gs pos="0">
                      <a:srgbClr val="FFFFFF"/>
                    </a:gs>
                    <a:gs pos="100000">
                      <a:srgbClr val="FFFFFF"/>
                    </a:gs>
                  </a:gsLst>
                  <a:lin ang="5400000" scaled="0"/>
                </a:gradFill>
                <a:ea typeface="Segoe UI" pitchFamily="34" charset="0"/>
                <a:cs typeface="Segoe UI" pitchFamily="34" charset="0"/>
              </a:rPr>
              <a:t>…</a:t>
            </a:r>
          </a:p>
        </p:txBody>
      </p:sp>
      <p:sp>
        <p:nvSpPr>
          <p:cNvPr id="36" name="Rectangle 35"/>
          <p:cNvSpPr/>
          <p:nvPr/>
        </p:nvSpPr>
        <p:spPr bwMode="auto">
          <a:xfrm>
            <a:off x="1257937" y="4579293"/>
            <a:ext cx="6619173" cy="4674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Hyper-V Hypervisor</a:t>
            </a:r>
          </a:p>
        </p:txBody>
      </p:sp>
      <p:sp>
        <p:nvSpPr>
          <p:cNvPr id="37" name="Rectangle 36"/>
          <p:cNvSpPr/>
          <p:nvPr/>
        </p:nvSpPr>
        <p:spPr bwMode="auto">
          <a:xfrm>
            <a:off x="4403956" y="1903161"/>
            <a:ext cx="3361116" cy="259429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6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Hyper-V Container</a:t>
            </a:r>
          </a:p>
        </p:txBody>
      </p:sp>
      <p:sp>
        <p:nvSpPr>
          <p:cNvPr id="38" name="Rectangle 37"/>
          <p:cNvSpPr/>
          <p:nvPr/>
        </p:nvSpPr>
        <p:spPr bwMode="auto">
          <a:xfrm>
            <a:off x="4459106" y="4157356"/>
            <a:ext cx="3249948" cy="2863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39" name="Rectangle 38"/>
          <p:cNvSpPr/>
          <p:nvPr/>
        </p:nvSpPr>
        <p:spPr bwMode="auto">
          <a:xfrm>
            <a:off x="4447752" y="2478274"/>
            <a:ext cx="1009204" cy="69296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176" dirty="0">
                <a:gradFill>
                  <a:gsLst>
                    <a:gs pos="0">
                      <a:srgbClr val="FFFFFF"/>
                    </a:gs>
                    <a:gs pos="100000">
                      <a:srgbClr val="FFFFFF"/>
                    </a:gs>
                  </a:gsLst>
                  <a:lin ang="5400000" scaled="0"/>
                </a:gradFill>
                <a:ea typeface="Segoe UI" pitchFamily="34" charset="0"/>
                <a:cs typeface="Segoe UI" pitchFamily="34" charset="0"/>
              </a:rPr>
              <a:t>Guest Compute Service</a:t>
            </a:r>
          </a:p>
        </p:txBody>
      </p:sp>
      <p:sp>
        <p:nvSpPr>
          <p:cNvPr id="40" name="Rectangle 39"/>
          <p:cNvSpPr/>
          <p:nvPr/>
        </p:nvSpPr>
        <p:spPr bwMode="auto">
          <a:xfrm>
            <a:off x="5580347" y="2371643"/>
            <a:ext cx="2128707" cy="159919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602"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41" name="Rectangle 40"/>
          <p:cNvSpPr/>
          <p:nvPr/>
        </p:nvSpPr>
        <p:spPr bwMode="auto">
          <a:xfrm>
            <a:off x="5699439" y="3043864"/>
            <a:ext cx="862454" cy="616205"/>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882" dirty="0">
                <a:solidFill>
                  <a:schemeClr val="accent3"/>
                </a:solidFill>
              </a:rPr>
              <a:t>System Processes</a:t>
            </a:r>
          </a:p>
        </p:txBody>
      </p:sp>
      <p:sp>
        <p:nvSpPr>
          <p:cNvPr id="42" name="Rectangle 41"/>
          <p:cNvSpPr/>
          <p:nvPr/>
        </p:nvSpPr>
        <p:spPr bwMode="auto">
          <a:xfrm>
            <a:off x="6708439" y="3043864"/>
            <a:ext cx="858600" cy="616205"/>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882" dirty="0">
                <a:solidFill>
                  <a:schemeClr val="accent3"/>
                </a:solidFill>
              </a:rPr>
              <a:t>Application Processes</a:t>
            </a:r>
          </a:p>
        </p:txBody>
      </p:sp>
      <p:sp>
        <p:nvSpPr>
          <p:cNvPr id="43" name="Rectangle 42"/>
          <p:cNvSpPr/>
          <p:nvPr/>
        </p:nvSpPr>
        <p:spPr bwMode="auto">
          <a:xfrm>
            <a:off x="5609118" y="3783972"/>
            <a:ext cx="640378" cy="29094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Job Object</a:t>
            </a:r>
          </a:p>
        </p:txBody>
      </p:sp>
      <p:sp>
        <p:nvSpPr>
          <p:cNvPr id="44" name="Rectangle 43"/>
          <p:cNvSpPr/>
          <p:nvPr/>
        </p:nvSpPr>
        <p:spPr bwMode="auto">
          <a:xfrm>
            <a:off x="6318570" y="3783970"/>
            <a:ext cx="640378" cy="29094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Net Interface</a:t>
            </a:r>
          </a:p>
        </p:txBody>
      </p:sp>
      <p:sp>
        <p:nvSpPr>
          <p:cNvPr id="45" name="Rectangle 44"/>
          <p:cNvSpPr/>
          <p:nvPr/>
        </p:nvSpPr>
        <p:spPr bwMode="auto">
          <a:xfrm>
            <a:off x="7028024" y="3786844"/>
            <a:ext cx="640378" cy="29094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67222" tIns="67222" rIns="67222" bIns="67222"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Storage</a:t>
            </a:r>
          </a:p>
          <a:p>
            <a:pPr algn="ctr" defTabSz="685602" fontAlgn="base">
              <a:lnSpc>
                <a:spcPct val="90000"/>
              </a:lnSpc>
              <a:spcBef>
                <a:spcPct val="0"/>
              </a:spcBef>
              <a:spcAft>
                <a:spcPct val="0"/>
              </a:spcAft>
            </a:pPr>
            <a:r>
              <a:rPr lang="en-US" sz="772" dirty="0">
                <a:gradFill>
                  <a:gsLst>
                    <a:gs pos="0">
                      <a:srgbClr val="FFFFFF"/>
                    </a:gs>
                    <a:gs pos="100000">
                      <a:srgbClr val="FFFFFF"/>
                    </a:gs>
                  </a:gsLst>
                  <a:lin ang="5400000" scaled="0"/>
                </a:gradFill>
                <a:ea typeface="Segoe UI" pitchFamily="34" charset="0"/>
                <a:cs typeface="Segoe UI" pitchFamily="34" charset="0"/>
              </a:rPr>
              <a:t>Registry</a:t>
            </a:r>
          </a:p>
        </p:txBody>
      </p:sp>
      <p:sp>
        <p:nvSpPr>
          <p:cNvPr id="46" name="Rectangle 45"/>
          <p:cNvSpPr/>
          <p:nvPr/>
        </p:nvSpPr>
        <p:spPr bwMode="auto">
          <a:xfrm>
            <a:off x="4453636" y="3311953"/>
            <a:ext cx="1009204" cy="69296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pPr>
            <a:r>
              <a:rPr lang="en-US" sz="1176" dirty="0">
                <a:gradFill>
                  <a:gsLst>
                    <a:gs pos="0">
                      <a:srgbClr val="FFFFFF"/>
                    </a:gs>
                    <a:gs pos="100000">
                      <a:srgbClr val="FFFFFF"/>
                    </a:gs>
                  </a:gsLst>
                  <a:lin ang="5400000" scaled="0"/>
                </a:gradFill>
                <a:ea typeface="Segoe UI" pitchFamily="34" charset="0"/>
                <a:cs typeface="Segoe UI" pitchFamily="34" charset="0"/>
              </a:rPr>
              <a:t>Basic System Processes</a:t>
            </a:r>
          </a:p>
        </p:txBody>
      </p:sp>
    </p:spTree>
    <p:extLst>
      <p:ext uri="{BB962C8B-B14F-4D97-AF65-F5344CB8AC3E}">
        <p14:creationId xmlns:p14="http://schemas.microsoft.com/office/powerpoint/2010/main" val="1622723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395536" y="1166"/>
            <a:ext cx="8229600" cy="914400"/>
          </a:xfrm>
        </p:spPr>
        <p:txBody>
          <a:bodyPr/>
          <a:lstStyle/>
          <a:p>
            <a:r>
              <a:rPr lang="en-US" dirty="0"/>
              <a:t>Making it work</a:t>
            </a:r>
          </a:p>
        </p:txBody>
      </p:sp>
      <p:sp>
        <p:nvSpPr>
          <p:cNvPr id="4" name="Content Placeholder 3"/>
          <p:cNvSpPr>
            <a:spLocks noGrp="1"/>
          </p:cNvSpPr>
          <p:nvPr>
            <p:ph idx="1"/>
          </p:nvPr>
        </p:nvSpPr>
        <p:spPr>
          <a:xfrm>
            <a:off x="220705" y="1324906"/>
            <a:ext cx="7885581" cy="3263041"/>
          </a:xfrm>
        </p:spPr>
        <p:txBody>
          <a:bodyPr/>
          <a:lstStyle/>
          <a:p>
            <a:r>
              <a:rPr lang="en-US" dirty="0"/>
              <a:t>Small, stateless “utility VM”</a:t>
            </a:r>
          </a:p>
          <a:p>
            <a:pPr lvl="1"/>
            <a:r>
              <a:rPr lang="en-US" dirty="0"/>
              <a:t>Smallest Windows yet?</a:t>
            </a:r>
          </a:p>
          <a:p>
            <a:pPr lvl="1"/>
            <a:r>
              <a:rPr lang="en-US" dirty="0"/>
              <a:t>Writes not persisted</a:t>
            </a:r>
          </a:p>
          <a:p>
            <a:r>
              <a:rPr lang="en-US" dirty="0"/>
              <a:t>Storage attached via SMB</a:t>
            </a:r>
          </a:p>
          <a:p>
            <a:pPr lvl="1"/>
            <a:r>
              <a:rPr lang="en-US" dirty="0" err="1"/>
              <a:t>VMBus</a:t>
            </a:r>
            <a:r>
              <a:rPr lang="en-US" dirty="0"/>
              <a:t> transport</a:t>
            </a:r>
          </a:p>
          <a:p>
            <a:pPr lvl="1"/>
            <a:r>
              <a:rPr lang="en-US" dirty="0"/>
              <a:t>File cache sharing</a:t>
            </a:r>
          </a:p>
          <a:p>
            <a:r>
              <a:rPr lang="en-US" dirty="0"/>
              <a:t>Networking attached via virtual NIC</a:t>
            </a:r>
          </a:p>
          <a:p>
            <a:endParaRPr lang="en-US" dirty="0"/>
          </a:p>
          <a:p>
            <a:endParaRPr lang="en-US" dirty="0"/>
          </a:p>
        </p:txBody>
      </p:sp>
      <p:pic>
        <p:nvPicPr>
          <p:cNvPr id="2" name="Picture 1"/>
          <p:cNvPicPr>
            <a:picLocks noChangeAspect="1"/>
          </p:cNvPicPr>
          <p:nvPr/>
        </p:nvPicPr>
        <p:blipFill>
          <a:blip r:embed="rId2"/>
          <a:stretch>
            <a:fillRect/>
          </a:stretch>
        </p:blipFill>
        <p:spPr>
          <a:xfrm>
            <a:off x="4716016" y="915566"/>
            <a:ext cx="4360608" cy="2768073"/>
          </a:xfrm>
          <a:prstGeom prst="rect">
            <a:avLst/>
          </a:prstGeom>
        </p:spPr>
      </p:pic>
    </p:spTree>
    <p:extLst>
      <p:ext uri="{BB962C8B-B14F-4D97-AF65-F5344CB8AC3E}">
        <p14:creationId xmlns:p14="http://schemas.microsoft.com/office/powerpoint/2010/main" val="4099105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p:cNvSpPr/>
          <p:nvPr/>
        </p:nvSpPr>
        <p:spPr bwMode="auto">
          <a:xfrm>
            <a:off x="3951164" y="3800136"/>
            <a:ext cx="4835223" cy="467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515" fontAlgn="base">
              <a:lnSpc>
                <a:spcPct val="90000"/>
              </a:lnSpc>
              <a:spcBef>
                <a:spcPct val="0"/>
              </a:spcBef>
              <a:spcAft>
                <a:spcPct val="0"/>
              </a:spcAft>
              <a:defRPr/>
            </a:pPr>
            <a:r>
              <a:rPr lang="en-US" sz="1471" dirty="0">
                <a:solidFill>
                  <a:schemeClr val="tx1"/>
                </a:solidFill>
                <a:latin typeface="Segoe UI Semilight"/>
                <a:ea typeface="Segoe UI" pitchFamily="34" charset="0"/>
                <a:cs typeface="Segoe UI" pitchFamily="34" charset="0"/>
              </a:rPr>
              <a:t>Hyper-V Hypervisor</a:t>
            </a:r>
          </a:p>
        </p:txBody>
      </p:sp>
      <p:grpSp>
        <p:nvGrpSpPr>
          <p:cNvPr id="9" name="Group 8">
            <a:extLst>
              <a:ext uri="{FF2B5EF4-FFF2-40B4-BE49-F238E27FC236}">
                <a16:creationId xmlns:a16="http://schemas.microsoft.com/office/drawing/2014/main" id="{91AFFEC5-F61A-4DA4-89A1-909374116151}"/>
              </a:ext>
            </a:extLst>
          </p:cNvPr>
          <p:cNvGrpSpPr/>
          <p:nvPr/>
        </p:nvGrpSpPr>
        <p:grpSpPr>
          <a:xfrm>
            <a:off x="3945757" y="1361590"/>
            <a:ext cx="1378182" cy="2389070"/>
            <a:chOff x="1853706" y="1992664"/>
            <a:chExt cx="2293625" cy="4098195"/>
          </a:xfrm>
        </p:grpSpPr>
        <p:sp>
          <p:nvSpPr>
            <p:cNvPr id="3" name="Rectangle 2"/>
            <p:cNvSpPr/>
            <p:nvPr/>
          </p:nvSpPr>
          <p:spPr bwMode="auto">
            <a:xfrm>
              <a:off x="1853706" y="5305434"/>
              <a:ext cx="2293625" cy="785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515" fontAlgn="base">
                <a:lnSpc>
                  <a:spcPct val="90000"/>
                </a:lnSpc>
                <a:spcBef>
                  <a:spcPct val="0"/>
                </a:spcBef>
                <a:spcAft>
                  <a:spcPct val="0"/>
                </a:spcAft>
                <a:defRPr/>
              </a:pPr>
              <a:r>
                <a:rPr lang="en-US" sz="1176" dirty="0">
                  <a:gradFill>
                    <a:gsLst>
                      <a:gs pos="0">
                        <a:srgbClr val="FFFFFF"/>
                      </a:gs>
                      <a:gs pos="100000">
                        <a:srgbClr val="FFFFFF"/>
                      </a:gs>
                    </a:gsLst>
                    <a:lin ang="5400000" scaled="0"/>
                  </a:gradFill>
                  <a:latin typeface="Segoe UI Semilight"/>
                  <a:ea typeface="Segoe UI" pitchFamily="34" charset="0"/>
                  <a:cs typeface="Segoe UI" pitchFamily="34" charset="0"/>
                </a:rPr>
                <a:t>Windows Kernel</a:t>
              </a:r>
            </a:p>
          </p:txBody>
        </p:sp>
        <p:grpSp>
          <p:nvGrpSpPr>
            <p:cNvPr id="8" name="Group 7">
              <a:extLst>
                <a:ext uri="{FF2B5EF4-FFF2-40B4-BE49-F238E27FC236}">
                  <a16:creationId xmlns:a16="http://schemas.microsoft.com/office/drawing/2014/main" id="{86B35708-7484-45F2-90D1-839CFDC84AD9}"/>
                </a:ext>
              </a:extLst>
            </p:cNvPr>
            <p:cNvGrpSpPr/>
            <p:nvPr/>
          </p:nvGrpSpPr>
          <p:grpSpPr>
            <a:xfrm>
              <a:off x="1853706" y="1992664"/>
              <a:ext cx="2293625" cy="3264002"/>
              <a:chOff x="2529014" y="2004578"/>
              <a:chExt cx="2293625" cy="3264002"/>
            </a:xfrm>
          </p:grpSpPr>
          <p:sp>
            <p:nvSpPr>
              <p:cNvPr id="36" name="Rectangle 35"/>
              <p:cNvSpPr/>
              <p:nvPr/>
            </p:nvSpPr>
            <p:spPr>
              <a:xfrm>
                <a:off x="2529014" y="2004578"/>
                <a:ext cx="2293625" cy="3264002"/>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685845">
                  <a:defRPr/>
                </a:pPr>
                <a:r>
                  <a:rPr lang="en-US" sz="1029" dirty="0">
                    <a:solidFill>
                      <a:schemeClr val="tx1"/>
                    </a:solidFill>
                    <a:latin typeface="Segoe UI Semilight"/>
                  </a:rPr>
                  <a:t>Host User Mode</a:t>
                </a:r>
              </a:p>
            </p:txBody>
          </p:sp>
          <p:sp>
            <p:nvSpPr>
              <p:cNvPr id="22" name="Rectangle 21"/>
              <p:cNvSpPr/>
              <p:nvPr/>
            </p:nvSpPr>
            <p:spPr bwMode="auto">
              <a:xfrm>
                <a:off x="2682613" y="2503851"/>
                <a:ext cx="2028137" cy="267619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r>
                  <a:rPr lang="en-US" sz="1029" dirty="0">
                    <a:solidFill>
                      <a:srgbClr val="505050"/>
                    </a:solidFill>
                    <a:latin typeface="Segoe UI Semilight"/>
                    <a:ea typeface="Segoe UI" pitchFamily="34" charset="0"/>
                    <a:cs typeface="Segoe UI" pitchFamily="34" charset="0"/>
                  </a:rPr>
                  <a:t>Container Runtime</a:t>
                </a:r>
              </a:p>
            </p:txBody>
          </p:sp>
          <p:sp>
            <p:nvSpPr>
              <p:cNvPr id="26" name="Rectangle 25"/>
              <p:cNvSpPr/>
              <p:nvPr/>
            </p:nvSpPr>
            <p:spPr bwMode="auto">
              <a:xfrm>
                <a:off x="2957635" y="4192855"/>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515" fontAlgn="base">
                  <a:lnSpc>
                    <a:spcPct val="90000"/>
                  </a:lnSpc>
                  <a:spcBef>
                    <a:spcPct val="0"/>
                  </a:spcBef>
                  <a:spcAft>
                    <a:spcPct val="0"/>
                  </a:spcAft>
                  <a:defRPr/>
                </a:pPr>
                <a:r>
                  <a:rPr lang="en-US" sz="1029" dirty="0" err="1">
                    <a:gradFill>
                      <a:gsLst>
                        <a:gs pos="0">
                          <a:srgbClr val="FFFFFF"/>
                        </a:gs>
                        <a:gs pos="100000">
                          <a:srgbClr val="FFFFFF"/>
                        </a:gs>
                      </a:gsLst>
                      <a:lin ang="5400000" scaled="0"/>
                    </a:gradFill>
                    <a:latin typeface="Segoe UI Semilight"/>
                    <a:ea typeface="Segoe UI" pitchFamily="34" charset="0"/>
                    <a:cs typeface="Segoe UI" pitchFamily="34" charset="0"/>
                  </a:rPr>
                  <a:t>ContainerD</a:t>
                </a:r>
                <a:endParaRPr lang="en-US" sz="1029"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51EF9502-753D-4283-AB7A-097CC4FDB79E}"/>
                  </a:ext>
                </a:extLst>
              </p:cNvPr>
              <p:cNvSpPr/>
              <p:nvPr/>
            </p:nvSpPr>
            <p:spPr bwMode="auto">
              <a:xfrm>
                <a:off x="2957635" y="3284310"/>
                <a:ext cx="1524969" cy="8380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515" fontAlgn="base">
                  <a:lnSpc>
                    <a:spcPct val="90000"/>
                  </a:lnSpc>
                  <a:spcBef>
                    <a:spcPct val="0"/>
                  </a:spcBef>
                  <a:spcAft>
                    <a:spcPct val="0"/>
                  </a:spcAft>
                  <a:defRPr/>
                </a:pPr>
                <a:r>
                  <a:rPr lang="en-US" sz="1029" dirty="0">
                    <a:gradFill>
                      <a:gsLst>
                        <a:gs pos="0">
                          <a:srgbClr val="FFFFFF"/>
                        </a:gs>
                        <a:gs pos="100000">
                          <a:srgbClr val="FFFFFF"/>
                        </a:gs>
                      </a:gsLst>
                      <a:lin ang="5400000" scaled="0"/>
                    </a:gradFill>
                    <a:latin typeface="Segoe UI Semilight"/>
                    <a:ea typeface="Segoe UI" pitchFamily="34" charset="0"/>
                    <a:cs typeface="Segoe UI" pitchFamily="34" charset="0"/>
                  </a:rPr>
                  <a:t>Docker Engine</a:t>
                </a:r>
              </a:p>
            </p:txBody>
          </p:sp>
        </p:grpSp>
      </p:grpSp>
      <p:grpSp>
        <p:nvGrpSpPr>
          <p:cNvPr id="16" name="Group 15"/>
          <p:cNvGrpSpPr/>
          <p:nvPr/>
        </p:nvGrpSpPr>
        <p:grpSpPr>
          <a:xfrm>
            <a:off x="7313186" y="1368075"/>
            <a:ext cx="1473201" cy="2389070"/>
            <a:chOff x="9055563" y="2002766"/>
            <a:chExt cx="2877674" cy="4103724"/>
          </a:xfrm>
        </p:grpSpPr>
        <p:grpSp>
          <p:nvGrpSpPr>
            <p:cNvPr id="6" name="Group 5">
              <a:extLst>
                <a:ext uri="{FF2B5EF4-FFF2-40B4-BE49-F238E27FC236}">
                  <a16:creationId xmlns:a16="http://schemas.microsoft.com/office/drawing/2014/main" id="{17E84B4D-3B47-4AD6-A333-7FF36C3ABC85}"/>
                </a:ext>
              </a:extLst>
            </p:cNvPr>
            <p:cNvGrpSpPr/>
            <p:nvPr/>
          </p:nvGrpSpPr>
          <p:grpSpPr>
            <a:xfrm>
              <a:off x="9055563" y="2002766"/>
              <a:ext cx="2877674" cy="4103724"/>
              <a:chOff x="10170866" y="2020768"/>
              <a:chExt cx="2877674" cy="4103724"/>
            </a:xfrm>
          </p:grpSpPr>
          <p:sp>
            <p:nvSpPr>
              <p:cNvPr id="21" name="Rectangle 20">
                <a:extLst>
                  <a:ext uri="{FF2B5EF4-FFF2-40B4-BE49-F238E27FC236}">
                    <a16:creationId xmlns:a16="http://schemas.microsoft.com/office/drawing/2014/main" id="{0B2DDDFF-E9B2-4288-8683-1DF059165F31}"/>
                  </a:ext>
                </a:extLst>
              </p:cNvPr>
              <p:cNvSpPr/>
              <p:nvPr/>
            </p:nvSpPr>
            <p:spPr bwMode="auto">
              <a:xfrm>
                <a:off x="10170866" y="2020768"/>
                <a:ext cx="2877674" cy="410372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r>
                  <a:rPr lang="en-US" sz="1029" dirty="0">
                    <a:solidFill>
                      <a:schemeClr val="tx1"/>
                    </a:solidFill>
                    <a:latin typeface="Segoe UI Semilight"/>
                    <a:ea typeface="Segoe UI" pitchFamily="34" charset="0"/>
                    <a:cs typeface="Segoe UI" pitchFamily="34" charset="0"/>
                  </a:rPr>
                  <a:t>Hyper-V Isolation</a:t>
                </a:r>
              </a:p>
            </p:txBody>
          </p:sp>
          <p:sp>
            <p:nvSpPr>
              <p:cNvPr id="28" name="Rounded Rectangle 7">
                <a:extLst>
                  <a:ext uri="{FF2B5EF4-FFF2-40B4-BE49-F238E27FC236}">
                    <a16:creationId xmlns:a16="http://schemas.microsoft.com/office/drawing/2014/main" id="{76D2C106-F3B8-46FA-BDE9-50D7CBF576D2}"/>
                  </a:ext>
                </a:extLst>
              </p:cNvPr>
              <p:cNvSpPr/>
              <p:nvPr/>
            </p:nvSpPr>
            <p:spPr bwMode="auto">
              <a:xfrm>
                <a:off x="10255440" y="2520041"/>
                <a:ext cx="2698897" cy="3547754"/>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r>
                  <a:rPr lang="en-US" sz="1176" dirty="0">
                    <a:solidFill>
                      <a:srgbClr val="505050"/>
                    </a:solidFill>
                    <a:latin typeface="Segoe UI Semilight"/>
                    <a:ea typeface="Segoe UI" pitchFamily="34" charset="0"/>
                    <a:cs typeface="Segoe UI" pitchFamily="34" charset="0"/>
                  </a:rPr>
                  <a:t>Virtual Machine</a:t>
                </a:r>
                <a:br>
                  <a:rPr lang="en-US" sz="1176" dirty="0">
                    <a:solidFill>
                      <a:srgbClr val="505050"/>
                    </a:solidFill>
                    <a:latin typeface="Segoe UI Semilight"/>
                    <a:ea typeface="Segoe UI" pitchFamily="34" charset="0"/>
                    <a:cs typeface="Segoe UI" pitchFamily="34" charset="0"/>
                  </a:rPr>
                </a:br>
                <a:r>
                  <a:rPr lang="en-US" sz="809" i="1" dirty="0">
                    <a:solidFill>
                      <a:srgbClr val="505050"/>
                    </a:solidFill>
                    <a:latin typeface="Segoe UI Semilight"/>
                    <a:ea typeface="Segoe UI" pitchFamily="34" charset="0"/>
                    <a:cs typeface="Segoe UI" pitchFamily="34" charset="0"/>
                  </a:rPr>
                  <a:t>Specifically Optimized To Run a Container</a:t>
                </a:r>
                <a:endParaRPr lang="en-US" sz="1176" i="1" dirty="0">
                  <a:solidFill>
                    <a:srgbClr val="505050"/>
                  </a:solidFill>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310BCCC-2566-41A1-9F7C-63996CAAE4D9}"/>
                  </a:ext>
                </a:extLst>
              </p:cNvPr>
              <p:cNvSpPr/>
              <p:nvPr/>
            </p:nvSpPr>
            <p:spPr bwMode="auto">
              <a:xfrm>
                <a:off x="10314377" y="5335324"/>
                <a:ext cx="2586818" cy="65384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515" fontAlgn="base">
                  <a:lnSpc>
                    <a:spcPct val="90000"/>
                  </a:lnSpc>
                  <a:spcBef>
                    <a:spcPct val="0"/>
                  </a:spcBef>
                  <a:spcAft>
                    <a:spcPct val="0"/>
                  </a:spcAft>
                  <a:defRPr/>
                </a:pPr>
                <a:r>
                  <a:rPr lang="en-US" sz="1176" dirty="0">
                    <a:gradFill>
                      <a:gsLst>
                        <a:gs pos="0">
                          <a:srgbClr val="FFFFFF"/>
                        </a:gs>
                        <a:gs pos="100000">
                          <a:srgbClr val="FFFFFF"/>
                        </a:gs>
                      </a:gsLst>
                      <a:lin ang="5400000" scaled="0"/>
                    </a:gradFill>
                    <a:latin typeface="Segoe UI Semilight"/>
                    <a:ea typeface="Segoe UI" pitchFamily="34" charset="0"/>
                    <a:cs typeface="Segoe UI" pitchFamily="34" charset="0"/>
                  </a:rPr>
                  <a:t>Linux Kernel</a:t>
                </a:r>
              </a:p>
            </p:txBody>
          </p:sp>
          <p:sp>
            <p:nvSpPr>
              <p:cNvPr id="30" name="Rectangle 29">
                <a:extLst>
                  <a:ext uri="{FF2B5EF4-FFF2-40B4-BE49-F238E27FC236}">
                    <a16:creationId xmlns:a16="http://schemas.microsoft.com/office/drawing/2014/main" id="{95C5EE7E-DD62-49C0-828C-DE78DCFBE702}"/>
                  </a:ext>
                </a:extLst>
              </p:cNvPr>
              <p:cNvSpPr/>
              <p:nvPr/>
            </p:nvSpPr>
            <p:spPr bwMode="auto">
              <a:xfrm>
                <a:off x="10314377" y="3542055"/>
                <a:ext cx="2586817" cy="173953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r>
                  <a:rPr lang="en-US" sz="1324" dirty="0">
                    <a:gradFill>
                      <a:gsLst>
                        <a:gs pos="0">
                          <a:srgbClr val="FFFFFF"/>
                        </a:gs>
                        <a:gs pos="100000">
                          <a:srgbClr val="FFFFFF"/>
                        </a:gs>
                      </a:gsLst>
                      <a:lin ang="5400000" scaled="0"/>
                    </a:gradFill>
                    <a:latin typeface="Segoe UI Semilight"/>
                    <a:ea typeface="Segoe UI" pitchFamily="34" charset="0"/>
                    <a:cs typeface="Segoe UI" pitchFamily="34" charset="0"/>
                  </a:rPr>
                  <a:t>Linux </a:t>
                </a:r>
              </a:p>
              <a:p>
                <a:pPr algn="ctr" defTabSz="685515" fontAlgn="base">
                  <a:lnSpc>
                    <a:spcPct val="90000"/>
                  </a:lnSpc>
                  <a:spcBef>
                    <a:spcPct val="0"/>
                  </a:spcBef>
                  <a:spcAft>
                    <a:spcPct val="0"/>
                  </a:spcAft>
                  <a:defRPr/>
                </a:pPr>
                <a:r>
                  <a:rPr lang="en-US" sz="1324" dirty="0">
                    <a:gradFill>
                      <a:gsLst>
                        <a:gs pos="0">
                          <a:srgbClr val="FFFFFF"/>
                        </a:gs>
                        <a:gs pos="100000">
                          <a:srgbClr val="FFFFFF"/>
                        </a:gs>
                      </a:gsLst>
                      <a:lin ang="5400000" scaled="0"/>
                    </a:gradFill>
                    <a:latin typeface="Segoe UI Semilight"/>
                    <a:ea typeface="Segoe UI" pitchFamily="34" charset="0"/>
                    <a:cs typeface="Segoe UI" pitchFamily="34" charset="0"/>
                  </a:rPr>
                  <a:t>Container</a:t>
                </a:r>
              </a:p>
            </p:txBody>
          </p:sp>
        </p:grpSp>
        <p:sp>
          <p:nvSpPr>
            <p:cNvPr id="34" name="Rectangle 33"/>
            <p:cNvSpPr/>
            <p:nvPr/>
          </p:nvSpPr>
          <p:spPr bwMode="auto">
            <a:xfrm>
              <a:off x="9632415" y="4427919"/>
              <a:ext cx="1737341" cy="69327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App</a:t>
              </a:r>
            </a:p>
          </p:txBody>
        </p:sp>
      </p:grpSp>
      <p:grpSp>
        <p:nvGrpSpPr>
          <p:cNvPr id="35" name="Group 34"/>
          <p:cNvGrpSpPr/>
          <p:nvPr/>
        </p:nvGrpSpPr>
        <p:grpSpPr>
          <a:xfrm>
            <a:off x="5592863" y="1364011"/>
            <a:ext cx="1559078" cy="2389070"/>
            <a:chOff x="9055563" y="2002766"/>
            <a:chExt cx="2877674" cy="4103724"/>
          </a:xfrm>
        </p:grpSpPr>
        <p:grpSp>
          <p:nvGrpSpPr>
            <p:cNvPr id="37" name="Group 36">
              <a:extLst/>
            </p:cNvPr>
            <p:cNvGrpSpPr/>
            <p:nvPr/>
          </p:nvGrpSpPr>
          <p:grpSpPr>
            <a:xfrm>
              <a:off x="9055563" y="2002766"/>
              <a:ext cx="2877674" cy="4103724"/>
              <a:chOff x="10170866" y="2020768"/>
              <a:chExt cx="2877674" cy="4103724"/>
            </a:xfrm>
          </p:grpSpPr>
          <p:sp>
            <p:nvSpPr>
              <p:cNvPr id="43" name="Rectangle 42">
                <a:extLst/>
              </p:cNvPr>
              <p:cNvSpPr/>
              <p:nvPr/>
            </p:nvSpPr>
            <p:spPr bwMode="auto">
              <a:xfrm>
                <a:off x="10170866" y="2020768"/>
                <a:ext cx="2877674" cy="4103724"/>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r>
                  <a:rPr lang="en-US" sz="1029" dirty="0">
                    <a:solidFill>
                      <a:schemeClr val="tx1"/>
                    </a:solidFill>
                    <a:latin typeface="Segoe UI Semilight"/>
                    <a:ea typeface="Segoe UI" pitchFamily="34" charset="0"/>
                    <a:cs typeface="Segoe UI" pitchFamily="34" charset="0"/>
                  </a:rPr>
                  <a:t>Hyper-V Isolation</a:t>
                </a:r>
              </a:p>
            </p:txBody>
          </p:sp>
          <p:sp>
            <p:nvSpPr>
              <p:cNvPr id="44" name="Rounded Rectangle 7">
                <a:extLst/>
              </p:cNvPr>
              <p:cNvSpPr/>
              <p:nvPr/>
            </p:nvSpPr>
            <p:spPr bwMode="auto">
              <a:xfrm>
                <a:off x="10255440" y="2520041"/>
                <a:ext cx="2698897" cy="3547754"/>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r>
                  <a:rPr lang="en-US" sz="1176" dirty="0">
                    <a:solidFill>
                      <a:srgbClr val="505050"/>
                    </a:solidFill>
                    <a:latin typeface="Segoe UI Semilight"/>
                    <a:ea typeface="Segoe UI" pitchFamily="34" charset="0"/>
                    <a:cs typeface="Segoe UI" pitchFamily="34" charset="0"/>
                  </a:rPr>
                  <a:t>Virtual Machine</a:t>
                </a:r>
                <a:br>
                  <a:rPr lang="en-US" sz="1176" dirty="0">
                    <a:solidFill>
                      <a:srgbClr val="505050"/>
                    </a:solidFill>
                    <a:latin typeface="Segoe UI Semilight"/>
                    <a:ea typeface="Segoe UI" pitchFamily="34" charset="0"/>
                    <a:cs typeface="Segoe UI" pitchFamily="34" charset="0"/>
                  </a:rPr>
                </a:br>
                <a:r>
                  <a:rPr lang="en-US" sz="809" i="1" dirty="0">
                    <a:solidFill>
                      <a:srgbClr val="505050"/>
                    </a:solidFill>
                    <a:latin typeface="Segoe UI Semilight"/>
                    <a:ea typeface="Segoe UI" pitchFamily="34" charset="0"/>
                    <a:cs typeface="Segoe UI" pitchFamily="34" charset="0"/>
                  </a:rPr>
                  <a:t>Specifically Optimized To Run a Container</a:t>
                </a:r>
                <a:endParaRPr lang="en-US" sz="1176" i="1" dirty="0">
                  <a:solidFill>
                    <a:srgbClr val="505050"/>
                  </a:solidFill>
                  <a:latin typeface="Segoe UI Semilight"/>
                  <a:ea typeface="Segoe UI" pitchFamily="34" charset="0"/>
                  <a:cs typeface="Segoe UI" pitchFamily="34" charset="0"/>
                </a:endParaRPr>
              </a:p>
            </p:txBody>
          </p:sp>
          <p:sp>
            <p:nvSpPr>
              <p:cNvPr id="45" name="Rectangle 44">
                <a:extLst/>
              </p:cNvPr>
              <p:cNvSpPr/>
              <p:nvPr/>
            </p:nvSpPr>
            <p:spPr bwMode="auto">
              <a:xfrm>
                <a:off x="10302755" y="5335324"/>
                <a:ext cx="2598440" cy="6538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515" fontAlgn="base">
                  <a:lnSpc>
                    <a:spcPct val="90000"/>
                  </a:lnSpc>
                  <a:spcBef>
                    <a:spcPct val="0"/>
                  </a:spcBef>
                  <a:spcAft>
                    <a:spcPct val="0"/>
                  </a:spcAft>
                  <a:defRPr/>
                </a:pPr>
                <a:r>
                  <a:rPr lang="en-US" sz="1176" dirty="0">
                    <a:gradFill>
                      <a:gsLst>
                        <a:gs pos="0">
                          <a:srgbClr val="FFFFFF"/>
                        </a:gs>
                        <a:gs pos="100000">
                          <a:srgbClr val="FFFFFF"/>
                        </a:gs>
                      </a:gsLst>
                      <a:lin ang="5400000" scaled="0"/>
                    </a:gradFill>
                    <a:latin typeface="Segoe UI Semilight"/>
                    <a:ea typeface="Segoe UI" pitchFamily="34" charset="0"/>
                    <a:cs typeface="Segoe UI" pitchFamily="34" charset="0"/>
                  </a:rPr>
                  <a:t>Windows Kernel</a:t>
                </a:r>
              </a:p>
            </p:txBody>
          </p:sp>
          <p:sp>
            <p:nvSpPr>
              <p:cNvPr id="46" name="Rectangle 45">
                <a:extLst/>
              </p:cNvPr>
              <p:cNvSpPr/>
              <p:nvPr/>
            </p:nvSpPr>
            <p:spPr bwMode="auto">
              <a:xfrm>
                <a:off x="10302755" y="3539091"/>
                <a:ext cx="2598441" cy="173953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r>
                  <a:rPr lang="en-US" sz="1176" dirty="0">
                    <a:gradFill>
                      <a:gsLst>
                        <a:gs pos="0">
                          <a:srgbClr val="FFFFFF"/>
                        </a:gs>
                        <a:gs pos="100000">
                          <a:srgbClr val="FFFFFF"/>
                        </a:gs>
                      </a:gsLst>
                      <a:lin ang="5400000" scaled="0"/>
                    </a:gradFill>
                    <a:latin typeface="Segoe UI Semilight"/>
                    <a:ea typeface="Segoe UI" pitchFamily="34" charset="0"/>
                    <a:cs typeface="Segoe UI" pitchFamily="34" charset="0"/>
                  </a:rPr>
                  <a:t>Windows Server </a:t>
                </a:r>
              </a:p>
              <a:p>
                <a:pPr algn="ctr" defTabSz="685515" fontAlgn="base">
                  <a:lnSpc>
                    <a:spcPct val="90000"/>
                  </a:lnSpc>
                  <a:spcBef>
                    <a:spcPct val="0"/>
                  </a:spcBef>
                  <a:spcAft>
                    <a:spcPct val="0"/>
                  </a:spcAft>
                  <a:defRPr/>
                </a:pPr>
                <a:r>
                  <a:rPr lang="en-US" sz="1176" dirty="0">
                    <a:gradFill>
                      <a:gsLst>
                        <a:gs pos="0">
                          <a:srgbClr val="FFFFFF"/>
                        </a:gs>
                        <a:gs pos="100000">
                          <a:srgbClr val="FFFFFF"/>
                        </a:gs>
                      </a:gsLst>
                      <a:lin ang="5400000" scaled="0"/>
                    </a:gradFill>
                    <a:latin typeface="Segoe UI Semilight"/>
                    <a:ea typeface="Segoe UI" pitchFamily="34" charset="0"/>
                    <a:cs typeface="Segoe UI" pitchFamily="34" charset="0"/>
                  </a:rPr>
                  <a:t>Container</a:t>
                </a:r>
              </a:p>
            </p:txBody>
          </p:sp>
        </p:grpSp>
        <p:sp>
          <p:nvSpPr>
            <p:cNvPr id="42" name="Rectangle 41"/>
            <p:cNvSpPr/>
            <p:nvPr/>
          </p:nvSpPr>
          <p:spPr bwMode="auto">
            <a:xfrm>
              <a:off x="9632415" y="4427919"/>
              <a:ext cx="1737341" cy="693277"/>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Semilight"/>
                  <a:ea typeface="Segoe UI" pitchFamily="34" charset="0"/>
                  <a:cs typeface="Segoe UI" pitchFamily="34" charset="0"/>
                </a:rPr>
                <a:t>App</a:t>
              </a:r>
            </a:p>
          </p:txBody>
        </p:sp>
      </p:grpSp>
      <p:sp>
        <p:nvSpPr>
          <p:cNvPr id="49" name="Title 1">
            <a:extLst/>
          </p:cNvPr>
          <p:cNvSpPr txBox="1">
            <a:spLocks/>
          </p:cNvSpPr>
          <p:nvPr/>
        </p:nvSpPr>
        <p:spPr>
          <a:xfrm>
            <a:off x="201931" y="217468"/>
            <a:ext cx="8741880" cy="674653"/>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845">
              <a:defRPr/>
            </a:pPr>
            <a:r>
              <a:rPr lang="en-US" sz="3529" spc="-75" dirty="0">
                <a:solidFill>
                  <a:schemeClr val="tx1"/>
                </a:solidFill>
                <a:latin typeface="Segoe UI Light"/>
              </a:rPr>
              <a:t>Linux containers with Hyper-V isolation</a:t>
            </a:r>
          </a:p>
        </p:txBody>
      </p:sp>
      <p:sp>
        <p:nvSpPr>
          <p:cNvPr id="32" name="Text Placeholder 4">
            <a:extLst>
              <a:ext uri="{FF2B5EF4-FFF2-40B4-BE49-F238E27FC236}">
                <a16:creationId xmlns:a16="http://schemas.microsoft.com/office/drawing/2014/main" id="{E81ADA88-D955-4FB8-B7BD-C918BA4B8353}"/>
              </a:ext>
            </a:extLst>
          </p:cNvPr>
          <p:cNvSpPr txBox="1">
            <a:spLocks/>
          </p:cNvSpPr>
          <p:nvPr/>
        </p:nvSpPr>
        <p:spPr>
          <a:xfrm>
            <a:off x="176973" y="905410"/>
            <a:ext cx="3688393" cy="605087"/>
          </a:xfrm>
          <a:prstGeom prst="rect">
            <a:avLst/>
          </a:prstGeom>
          <a:solidFill>
            <a:schemeClr val="tx1">
              <a:alpha val="13000"/>
            </a:schemeClr>
          </a:solidFill>
        </p:spPr>
        <p:txBody>
          <a:bodyPr wrap="none" lIns="134464" tIns="107571" rIns="134464" bIns="107571"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7" fontAlgn="base">
              <a:spcBef>
                <a:spcPct val="0"/>
              </a:spcBef>
              <a:spcAft>
                <a:spcPct val="0"/>
              </a:spcAft>
              <a:defRPr/>
            </a:pPr>
            <a:r>
              <a:rPr lang="en-US" sz="2059" spc="-51" dirty="0">
                <a:solidFill>
                  <a:schemeClr val="tx1"/>
                </a:solidFill>
                <a:latin typeface="Segoe UI Light"/>
              </a:rPr>
              <a:t>One Docker engine</a:t>
            </a:r>
            <a:endParaRPr lang="en-US" sz="1324" dirty="0">
              <a:solidFill>
                <a:schemeClr val="tx1"/>
              </a:solidFill>
              <a:latin typeface="Segoe UI"/>
            </a:endParaRPr>
          </a:p>
        </p:txBody>
      </p:sp>
      <p:sp>
        <p:nvSpPr>
          <p:cNvPr id="39" name="Text Placeholder 4">
            <a:extLst>
              <a:ext uri="{FF2B5EF4-FFF2-40B4-BE49-F238E27FC236}">
                <a16:creationId xmlns:a16="http://schemas.microsoft.com/office/drawing/2014/main" id="{59FE89E8-98A7-47F2-BF98-44E44E5E4B07}"/>
              </a:ext>
            </a:extLst>
          </p:cNvPr>
          <p:cNvSpPr txBox="1">
            <a:spLocks/>
          </p:cNvSpPr>
          <p:nvPr/>
        </p:nvSpPr>
        <p:spPr>
          <a:xfrm>
            <a:off x="176972" y="3338220"/>
            <a:ext cx="3677905" cy="605087"/>
          </a:xfrm>
          <a:prstGeom prst="rect">
            <a:avLst/>
          </a:prstGeom>
          <a:solidFill>
            <a:schemeClr val="tx1">
              <a:alpha val="13000"/>
            </a:schemeClr>
          </a:solidFill>
        </p:spPr>
        <p:txBody>
          <a:bodyPr wrap="none" lIns="134464" tIns="107571" rIns="134464" bIns="107571"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7" fontAlgn="base">
              <a:spcBef>
                <a:spcPct val="0"/>
              </a:spcBef>
              <a:spcAft>
                <a:spcPct val="0"/>
              </a:spcAft>
              <a:defRPr/>
            </a:pPr>
            <a:r>
              <a:rPr lang="en-US" sz="2059" spc="-51" dirty="0">
                <a:solidFill>
                  <a:schemeClr val="tx1"/>
                </a:solidFill>
                <a:latin typeface="Segoe UI Light"/>
              </a:rPr>
              <a:t>Choice of Linux kernels</a:t>
            </a:r>
            <a:endParaRPr lang="en-US" sz="1324" dirty="0">
              <a:solidFill>
                <a:schemeClr val="tx1"/>
              </a:solidFill>
              <a:latin typeface="Segoe UI"/>
            </a:endParaRPr>
          </a:p>
        </p:txBody>
      </p:sp>
      <p:sp>
        <p:nvSpPr>
          <p:cNvPr id="40" name="Text Placeholder 4">
            <a:extLst>
              <a:ext uri="{FF2B5EF4-FFF2-40B4-BE49-F238E27FC236}">
                <a16:creationId xmlns:a16="http://schemas.microsoft.com/office/drawing/2014/main" id="{93FF0837-C50E-477C-BA97-7D86E7CD57F3}"/>
              </a:ext>
            </a:extLst>
          </p:cNvPr>
          <p:cNvSpPr txBox="1">
            <a:spLocks/>
          </p:cNvSpPr>
          <p:nvPr/>
        </p:nvSpPr>
        <p:spPr>
          <a:xfrm>
            <a:off x="176972" y="4149155"/>
            <a:ext cx="3677905" cy="605087"/>
          </a:xfrm>
          <a:prstGeom prst="rect">
            <a:avLst/>
          </a:prstGeom>
          <a:solidFill>
            <a:schemeClr val="tx1">
              <a:alpha val="13000"/>
            </a:schemeClr>
          </a:solidFill>
        </p:spPr>
        <p:txBody>
          <a:bodyPr wrap="none" lIns="134464" tIns="107571" rIns="134464" bIns="107571"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7" fontAlgn="base">
              <a:spcBef>
                <a:spcPct val="0"/>
              </a:spcBef>
              <a:spcAft>
                <a:spcPct val="0"/>
              </a:spcAft>
              <a:defRPr/>
            </a:pPr>
            <a:r>
              <a:rPr lang="en-US" sz="2059" spc="-51" dirty="0">
                <a:solidFill>
                  <a:schemeClr val="tx1"/>
                </a:solidFill>
                <a:latin typeface="Segoe UI Light"/>
              </a:rPr>
              <a:t>Available on Windows 10</a:t>
            </a:r>
            <a:endParaRPr lang="en-US" sz="1324" dirty="0">
              <a:solidFill>
                <a:schemeClr val="tx1"/>
              </a:solidFill>
              <a:latin typeface="Segoe UI"/>
            </a:endParaRPr>
          </a:p>
        </p:txBody>
      </p:sp>
      <p:sp>
        <p:nvSpPr>
          <p:cNvPr id="47" name="Text Placeholder 4">
            <a:extLst>
              <a:ext uri="{FF2B5EF4-FFF2-40B4-BE49-F238E27FC236}">
                <a16:creationId xmlns:a16="http://schemas.microsoft.com/office/drawing/2014/main" id="{F0703703-1043-4044-9E26-7383D9930998}"/>
              </a:ext>
            </a:extLst>
          </p:cNvPr>
          <p:cNvSpPr txBox="1">
            <a:spLocks/>
          </p:cNvSpPr>
          <p:nvPr/>
        </p:nvSpPr>
        <p:spPr>
          <a:xfrm>
            <a:off x="176972" y="1716346"/>
            <a:ext cx="3677905" cy="605087"/>
          </a:xfrm>
          <a:prstGeom prst="rect">
            <a:avLst/>
          </a:prstGeom>
          <a:solidFill>
            <a:schemeClr val="tx1">
              <a:alpha val="13000"/>
            </a:schemeClr>
          </a:solidFill>
        </p:spPr>
        <p:txBody>
          <a:bodyPr wrap="none" lIns="134464" tIns="107571" rIns="134464" bIns="107571"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7" fontAlgn="base">
              <a:spcBef>
                <a:spcPct val="0"/>
              </a:spcBef>
              <a:spcAft>
                <a:spcPct val="0"/>
              </a:spcAft>
              <a:defRPr/>
            </a:pPr>
            <a:r>
              <a:rPr lang="en-US" sz="2059" spc="-51" dirty="0">
                <a:solidFill>
                  <a:schemeClr val="tx1"/>
                </a:solidFill>
                <a:latin typeface="Segoe UI Light"/>
              </a:rPr>
              <a:t>One container host</a:t>
            </a:r>
            <a:endParaRPr lang="en-US" sz="1324" dirty="0">
              <a:solidFill>
                <a:schemeClr val="tx1"/>
              </a:solidFill>
              <a:latin typeface="Segoe UI"/>
            </a:endParaRPr>
          </a:p>
        </p:txBody>
      </p:sp>
      <p:sp>
        <p:nvSpPr>
          <p:cNvPr id="48" name="Text Placeholder 4">
            <a:extLst>
              <a:ext uri="{FF2B5EF4-FFF2-40B4-BE49-F238E27FC236}">
                <a16:creationId xmlns:a16="http://schemas.microsoft.com/office/drawing/2014/main" id="{DD7CB885-8F25-4541-9DDB-84B567EBBAA7}"/>
              </a:ext>
            </a:extLst>
          </p:cNvPr>
          <p:cNvSpPr txBox="1">
            <a:spLocks/>
          </p:cNvSpPr>
          <p:nvPr/>
        </p:nvSpPr>
        <p:spPr>
          <a:xfrm>
            <a:off x="176972" y="2527283"/>
            <a:ext cx="3677905" cy="605087"/>
          </a:xfrm>
          <a:prstGeom prst="rect">
            <a:avLst/>
          </a:prstGeom>
          <a:solidFill>
            <a:schemeClr val="tx1">
              <a:alpha val="13000"/>
            </a:schemeClr>
          </a:solidFill>
        </p:spPr>
        <p:txBody>
          <a:bodyPr wrap="none" lIns="134464" tIns="107571" rIns="134464" bIns="107571"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7" fontAlgn="base">
              <a:spcBef>
                <a:spcPct val="0"/>
              </a:spcBef>
              <a:spcAft>
                <a:spcPct val="0"/>
              </a:spcAft>
              <a:defRPr/>
            </a:pPr>
            <a:r>
              <a:rPr lang="en-US" sz="2059" spc="-51" dirty="0">
                <a:solidFill>
                  <a:schemeClr val="tx1"/>
                </a:solidFill>
                <a:latin typeface="Segoe UI Light"/>
              </a:rPr>
              <a:t>Any container, </a:t>
            </a:r>
          </a:p>
          <a:p>
            <a:pPr defTabSz="685647" fontAlgn="base">
              <a:spcBef>
                <a:spcPct val="0"/>
              </a:spcBef>
              <a:spcAft>
                <a:spcPct val="0"/>
              </a:spcAft>
              <a:defRPr/>
            </a:pPr>
            <a:r>
              <a:rPr lang="en-US" sz="2059" i="1" spc="-51" dirty="0">
                <a:solidFill>
                  <a:schemeClr val="tx1"/>
                </a:solidFill>
                <a:latin typeface="Segoe UI Light"/>
              </a:rPr>
              <a:t>	regardless</a:t>
            </a:r>
            <a:r>
              <a:rPr lang="en-US" sz="2059" spc="-51" dirty="0">
                <a:solidFill>
                  <a:schemeClr val="tx1"/>
                </a:solidFill>
                <a:latin typeface="Segoe UI Light"/>
              </a:rPr>
              <a:t> of OS</a:t>
            </a:r>
            <a:endParaRPr lang="en-US" sz="1324" dirty="0">
              <a:solidFill>
                <a:schemeClr val="tx1"/>
              </a:solidFill>
              <a:latin typeface="Segoe UI"/>
            </a:endParaRPr>
          </a:p>
        </p:txBody>
      </p:sp>
    </p:spTree>
    <p:extLst>
      <p:ext uri="{BB962C8B-B14F-4D97-AF65-F5344CB8AC3E}">
        <p14:creationId xmlns:p14="http://schemas.microsoft.com/office/powerpoint/2010/main" val="1796686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2" grpId="0" animBg="1"/>
      <p:bldP spid="39" grpId="0" animBg="1"/>
      <p:bldP spid="40" grpId="0" animBg="1"/>
      <p:bldP spid="47" grpId="0" animBg="1"/>
      <p:bldP spid="4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Optimized Nano Server Image</a:t>
            </a:r>
          </a:p>
        </p:txBody>
      </p:sp>
      <p:sp>
        <p:nvSpPr>
          <p:cNvPr id="4" name="Text Placeholder 4"/>
          <p:cNvSpPr txBox="1">
            <a:spLocks/>
          </p:cNvSpPr>
          <p:nvPr/>
        </p:nvSpPr>
        <p:spPr>
          <a:xfrm>
            <a:off x="201931" y="1714944"/>
            <a:ext cx="6790390"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Uncompressed container image 236 MB (WS 1709)</a:t>
            </a:r>
          </a:p>
        </p:txBody>
      </p:sp>
      <p:sp>
        <p:nvSpPr>
          <p:cNvPr id="5" name="Text Placeholder 4"/>
          <p:cNvSpPr txBox="1">
            <a:spLocks/>
          </p:cNvSpPr>
          <p:nvPr/>
        </p:nvSpPr>
        <p:spPr>
          <a:xfrm>
            <a:off x="201931" y="2538790"/>
            <a:ext cx="598361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Removing components not relevant to </a:t>
            </a:r>
          </a:p>
          <a:p>
            <a:pPr defTabSz="685647">
              <a:defRPr/>
            </a:pPr>
            <a:r>
              <a:rPr lang="en-US" sz="2353" spc="-51" dirty="0">
                <a:solidFill>
                  <a:schemeClr val="tx1"/>
                </a:solidFill>
              </a:rPr>
              <a:t>containers or modern development</a:t>
            </a:r>
          </a:p>
        </p:txBody>
      </p:sp>
      <p:sp>
        <p:nvSpPr>
          <p:cNvPr id="6" name="Text Placeholder 4"/>
          <p:cNvSpPr txBox="1">
            <a:spLocks/>
          </p:cNvSpPr>
          <p:nvPr/>
        </p:nvSpPr>
        <p:spPr>
          <a:xfrm>
            <a:off x="201931" y="3362636"/>
            <a:ext cx="5176843"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Optional components are layers</a:t>
            </a:r>
          </a:p>
        </p:txBody>
      </p:sp>
      <p:pic>
        <p:nvPicPr>
          <p:cNvPr id="10" name="Picture 9"/>
          <p:cNvPicPr>
            <a:picLocks noChangeAspect="1"/>
          </p:cNvPicPr>
          <p:nvPr/>
        </p:nvPicPr>
        <p:blipFill>
          <a:blip r:embed="rId3"/>
          <a:stretch>
            <a:fillRect/>
          </a:stretch>
        </p:blipFill>
        <p:spPr>
          <a:xfrm>
            <a:off x="7004571" y="583189"/>
            <a:ext cx="2109068" cy="4355839"/>
          </a:xfrm>
          <a:prstGeom prst="rect">
            <a:avLst/>
          </a:prstGeom>
        </p:spPr>
      </p:pic>
      <p:sp>
        <p:nvSpPr>
          <p:cNvPr id="8" name="TextBox 7">
            <a:extLst>
              <a:ext uri="{FF2B5EF4-FFF2-40B4-BE49-F238E27FC236}">
                <a16:creationId xmlns:a16="http://schemas.microsoft.com/office/drawing/2014/main" id="{E0865AA5-98D1-4570-8BFE-D8D492284A1F}"/>
              </a:ext>
            </a:extLst>
          </p:cNvPr>
          <p:cNvSpPr txBox="1"/>
          <p:nvPr/>
        </p:nvSpPr>
        <p:spPr>
          <a:xfrm>
            <a:off x="200190" y="1142598"/>
            <a:ext cx="4976890" cy="706040"/>
          </a:xfrm>
          <a:prstGeom prst="rect">
            <a:avLst/>
          </a:prstGeom>
        </p:spPr>
        <p:txBody>
          <a:bodyPr vert="horz" wrap="square" lIns="107571" tIns="67232" rIns="107571" bIns="67232"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defTabSz="685845">
              <a:defRPr/>
            </a:pPr>
            <a:endParaRPr lang="en-US" sz="2941" spc="-75" dirty="0">
              <a:gradFill>
                <a:gsLst>
                  <a:gs pos="1250">
                    <a:srgbClr val="FFFFFF"/>
                  </a:gs>
                  <a:gs pos="100000">
                    <a:srgbClr val="FFFFFF"/>
                  </a:gs>
                </a:gsLst>
                <a:lin ang="5400000" scaled="0"/>
              </a:gradFill>
              <a:latin typeface="Segoe UI Light"/>
            </a:endParaRPr>
          </a:p>
        </p:txBody>
      </p:sp>
    </p:spTree>
    <p:extLst>
      <p:ext uri="{BB962C8B-B14F-4D97-AF65-F5344CB8AC3E}">
        <p14:creationId xmlns:p14="http://schemas.microsoft.com/office/powerpoint/2010/main" val="3706782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E4E79-9E02-41F6-B6AF-276021B5DD87}"/>
              </a:ext>
            </a:extLst>
          </p:cNvPr>
          <p:cNvSpPr>
            <a:spLocks noGrp="1"/>
          </p:cNvSpPr>
          <p:nvPr>
            <p:ph type="title"/>
          </p:nvPr>
        </p:nvSpPr>
        <p:spPr>
          <a:xfrm>
            <a:off x="3563888" y="915566"/>
            <a:ext cx="8229600" cy="914400"/>
          </a:xfrm>
        </p:spPr>
        <p:txBody>
          <a:bodyPr/>
          <a:lstStyle/>
          <a:p>
            <a:r>
              <a:rPr lang="nb-NO" dirty="0"/>
              <a:t>Demo</a:t>
            </a:r>
          </a:p>
        </p:txBody>
      </p:sp>
      <p:sp>
        <p:nvSpPr>
          <p:cNvPr id="3" name="Text Placeholder 2">
            <a:extLst>
              <a:ext uri="{FF2B5EF4-FFF2-40B4-BE49-F238E27FC236}">
                <a16:creationId xmlns:a16="http://schemas.microsoft.com/office/drawing/2014/main" id="{8593EC53-9DEF-4B5C-9B7F-5DCE81F54229}"/>
              </a:ext>
            </a:extLst>
          </p:cNvPr>
          <p:cNvSpPr>
            <a:spLocks noGrp="1"/>
          </p:cNvSpPr>
          <p:nvPr>
            <p:ph type="body" sz="quarter" idx="10"/>
          </p:nvPr>
        </p:nvSpPr>
        <p:spPr>
          <a:xfrm>
            <a:off x="2987824" y="2355726"/>
            <a:ext cx="6840760" cy="431785"/>
          </a:xfrm>
        </p:spPr>
        <p:txBody>
          <a:bodyPr/>
          <a:lstStyle/>
          <a:p>
            <a:r>
              <a:rPr lang="en-US" dirty="0"/>
              <a:t>Docker compose</a:t>
            </a:r>
            <a:endParaRPr lang="nb-NO" dirty="0"/>
          </a:p>
        </p:txBody>
      </p:sp>
    </p:spTree>
    <p:extLst>
      <p:ext uri="{BB962C8B-B14F-4D97-AF65-F5344CB8AC3E}">
        <p14:creationId xmlns:p14="http://schemas.microsoft.com/office/powerpoint/2010/main" val="4361438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 y="366"/>
            <a:ext cx="4908159" cy="5142770"/>
          </a:xfrm>
          <a:prstGeom prst="rect">
            <a:avLst/>
          </a:prstGeom>
          <a:solidFill>
            <a:srgbClr val="398B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dirty="0">
              <a:solidFill>
                <a:srgbClr val="FFFFFF"/>
              </a:solidFill>
              <a:latin typeface="Segoe UI"/>
            </a:endParaRPr>
          </a:p>
        </p:txBody>
      </p:sp>
      <p:sp>
        <p:nvSpPr>
          <p:cNvPr id="6" name="Rectangle 5"/>
          <p:cNvSpPr/>
          <p:nvPr/>
        </p:nvSpPr>
        <p:spPr>
          <a:xfrm>
            <a:off x="44938" y="56025"/>
            <a:ext cx="4818283" cy="771301"/>
          </a:xfrm>
          <a:prstGeom prst="rect">
            <a:avLst/>
          </a:prstGeom>
        </p:spPr>
        <p:txBody>
          <a:bodyPr wrap="square">
            <a:spAutoFit/>
          </a:bodyPr>
          <a:lstStyle/>
          <a:p>
            <a:pPr algn="ctr" defTabSz="685845">
              <a:defRPr/>
            </a:pPr>
            <a:r>
              <a:rPr lang="en-US" sz="4412" dirty="0">
                <a:solidFill>
                  <a:srgbClr val="FFFFFF"/>
                </a:solidFill>
                <a:latin typeface="Segoe UI Light"/>
              </a:rPr>
              <a:t>Docker and .NET</a:t>
            </a:r>
          </a:p>
        </p:txBody>
      </p:sp>
      <p:sp>
        <p:nvSpPr>
          <p:cNvPr id="7" name="Rectangle 6"/>
          <p:cNvSpPr/>
          <p:nvPr/>
        </p:nvSpPr>
        <p:spPr>
          <a:xfrm>
            <a:off x="538088" y="1281178"/>
            <a:ext cx="4145965" cy="1993623"/>
          </a:xfrm>
          <a:prstGeom prst="rect">
            <a:avLst/>
          </a:prstGeom>
        </p:spPr>
        <p:txBody>
          <a:bodyPr wrap="square">
            <a:spAutoFit/>
          </a:bodyPr>
          <a:lstStyle/>
          <a:p>
            <a:pPr marL="336179" indent="-336179" defTabSz="685845">
              <a:buFont typeface="Arial" panose="020B0604020202020204" pitchFamily="34" charset="0"/>
              <a:buChar char="•"/>
              <a:defRPr/>
            </a:pPr>
            <a:r>
              <a:rPr lang="en-US" sz="2059" b="1" dirty="0">
                <a:solidFill>
                  <a:srgbClr val="FFFFFF"/>
                </a:solidFill>
                <a:latin typeface="Segoe UI"/>
                <a:cs typeface="Times New Roman" panose="02020603050405020304" pitchFamily="18" charset="0"/>
              </a:rPr>
              <a:t>.NET Core </a:t>
            </a:r>
            <a:r>
              <a:rPr lang="en-US" sz="2059" dirty="0">
                <a:solidFill>
                  <a:srgbClr val="FFFFFF"/>
                </a:solidFill>
                <a:latin typeface="Segoe UI Light"/>
                <a:cs typeface="Times New Roman" panose="02020603050405020304" pitchFamily="18" charset="0"/>
              </a:rPr>
              <a:t>Docker images</a:t>
            </a:r>
          </a:p>
          <a:p>
            <a:pPr marL="342923" lvl="1" defTabSz="685845">
              <a:defRPr/>
            </a:pPr>
            <a:r>
              <a:rPr lang="en-US" sz="2059" dirty="0">
                <a:solidFill>
                  <a:srgbClr val="FFFFFF"/>
                </a:solidFill>
                <a:latin typeface="Segoe UI Light"/>
                <a:cs typeface="Times New Roman" panose="02020603050405020304" pitchFamily="18" charset="0"/>
              </a:rPr>
              <a:t>   xPlat. </a:t>
            </a:r>
            <a:r>
              <a:rPr lang="en-US" sz="1471" dirty="0">
                <a:solidFill>
                  <a:srgbClr val="FFFFFF"/>
                </a:solidFill>
                <a:latin typeface="Segoe UI Light"/>
                <a:cs typeface="Times New Roman" panose="02020603050405020304" pitchFamily="18" charset="0"/>
              </a:rPr>
              <a:t>(Linux &amp; Windows Nano Server)</a:t>
            </a:r>
          </a:p>
          <a:p>
            <a:pPr marL="336179" indent="-336179" defTabSz="685845">
              <a:buFont typeface="Arial" panose="020B0604020202020204" pitchFamily="34" charset="0"/>
              <a:buChar char="•"/>
              <a:defRPr/>
            </a:pPr>
            <a:endParaRPr lang="en-US" sz="2059" dirty="0">
              <a:solidFill>
                <a:srgbClr val="FFFFFF"/>
              </a:solidFill>
              <a:latin typeface="Segoe UI Light"/>
              <a:cs typeface="Times New Roman" panose="02020603050405020304" pitchFamily="18" charset="0"/>
            </a:endParaRPr>
          </a:p>
          <a:p>
            <a:pPr marL="336179" indent="-336179" defTabSz="685845">
              <a:buFont typeface="Arial" panose="020B0604020202020204" pitchFamily="34" charset="0"/>
              <a:buChar char="•"/>
              <a:defRPr/>
            </a:pPr>
            <a:r>
              <a:rPr lang="en-US" sz="2059" b="1" dirty="0">
                <a:solidFill>
                  <a:srgbClr val="FFFFFF"/>
                </a:solidFill>
                <a:latin typeface="Segoe UI"/>
                <a:cs typeface="Times New Roman" panose="02020603050405020304" pitchFamily="18" charset="0"/>
              </a:rPr>
              <a:t>.NET Framework </a:t>
            </a:r>
            <a:r>
              <a:rPr lang="en-US" sz="2059" dirty="0">
                <a:solidFill>
                  <a:srgbClr val="FFFFFF"/>
                </a:solidFill>
                <a:latin typeface="Segoe UI Light"/>
                <a:cs typeface="Times New Roman" panose="02020603050405020304" pitchFamily="18" charset="0"/>
              </a:rPr>
              <a:t>images</a:t>
            </a:r>
          </a:p>
          <a:p>
            <a:pPr marL="342923" lvl="1" defTabSz="685845">
              <a:defRPr/>
            </a:pPr>
            <a:r>
              <a:rPr lang="en-US" sz="2059" dirty="0">
                <a:solidFill>
                  <a:srgbClr val="FFFFFF"/>
                </a:solidFill>
                <a:latin typeface="Segoe UI Light"/>
                <a:cs typeface="Times New Roman" panose="02020603050405020304" pitchFamily="18" charset="0"/>
              </a:rPr>
              <a:t>   Windows Server Core</a:t>
            </a:r>
          </a:p>
          <a:p>
            <a:pPr marL="336179" indent="-336179" defTabSz="685845">
              <a:buFont typeface="Arial" panose="020B0604020202020204" pitchFamily="34" charset="0"/>
              <a:buChar char="•"/>
              <a:defRPr/>
            </a:pPr>
            <a:endParaRPr lang="en-US" sz="2059" dirty="0">
              <a:solidFill>
                <a:srgbClr val="FFFFFF"/>
              </a:solidFill>
              <a:latin typeface="Segoe UI Light"/>
              <a:cs typeface="Times New Roman" panose="02020603050405020304" pitchFamily="18"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34513" y="3916387"/>
            <a:ext cx="2276532" cy="987636"/>
          </a:xfrm>
          <a:prstGeom prst="rect">
            <a:avLst/>
          </a:prstGeom>
        </p:spPr>
      </p:pic>
      <p:sp>
        <p:nvSpPr>
          <p:cNvPr id="2" name="Rectangle 1"/>
          <p:cNvSpPr/>
          <p:nvPr/>
        </p:nvSpPr>
        <p:spPr>
          <a:xfrm>
            <a:off x="1378487" y="3644834"/>
            <a:ext cx="1575881" cy="296107"/>
          </a:xfrm>
          <a:prstGeom prst="rect">
            <a:avLst/>
          </a:prstGeom>
        </p:spPr>
        <p:txBody>
          <a:bodyPr wrap="none">
            <a:spAutoFit/>
          </a:bodyPr>
          <a:lstStyle/>
          <a:p>
            <a:pPr defTabSz="685845">
              <a:defRPr/>
            </a:pPr>
            <a:r>
              <a:rPr lang="en-US" sz="1324" dirty="0">
                <a:solidFill>
                  <a:srgbClr val="FFFFFF"/>
                </a:solidFill>
                <a:latin typeface="Segoe UI"/>
                <a:cs typeface="Times New Roman" panose="02020603050405020304" pitchFamily="18" charset="0"/>
              </a:rPr>
              <a:t>See at </a:t>
            </a:r>
            <a:r>
              <a:rPr lang="en-US" sz="1324" dirty="0">
                <a:solidFill>
                  <a:srgbClr val="FFFFFF"/>
                </a:solidFill>
                <a:latin typeface="Segoe UI"/>
                <a:cs typeface="Times New Roman" panose="02020603050405020304" pitchFamily="18" charset="0"/>
                <a:hlinkClick r:id="rId4"/>
              </a:rPr>
              <a:t>Docker Hub</a:t>
            </a:r>
            <a:endParaRPr lang="en-US" sz="1324" dirty="0">
              <a:solidFill>
                <a:srgbClr val="505050"/>
              </a:solidFill>
              <a:latin typeface="Segoe UI"/>
            </a:endParaRPr>
          </a:p>
        </p:txBody>
      </p:sp>
      <p:pic>
        <p:nvPicPr>
          <p:cNvPr id="8" name="Picture 4" descr="Image result for docker icon"/>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56372" y="1050052"/>
            <a:ext cx="3417620" cy="34176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pbs.twimg.com/media/CnSOGGzUIAAaD2N.jpg:lar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748558" y="1339166"/>
            <a:ext cx="1008478" cy="100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242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00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20538"/>
            <a:ext cx="8229600" cy="914400"/>
          </a:xfrm>
        </p:spPr>
        <p:txBody>
          <a:bodyPr/>
          <a:lstStyle/>
          <a:p>
            <a:r>
              <a:rPr lang="en-US" dirty="0"/>
              <a:t>Where do developers spend time…</a:t>
            </a:r>
          </a:p>
        </p:txBody>
      </p:sp>
      <p:sp>
        <p:nvSpPr>
          <p:cNvPr id="3" name="Text Placeholder 4"/>
          <p:cNvSpPr txBox="1">
            <a:spLocks/>
          </p:cNvSpPr>
          <p:nvPr/>
        </p:nvSpPr>
        <p:spPr>
          <a:xfrm>
            <a:off x="200190" y="891098"/>
            <a:ext cx="6050867" cy="739550"/>
          </a:xfrm>
          <a:prstGeom prst="rect">
            <a:avLst/>
          </a:prstGeom>
          <a:solidFill>
            <a:schemeClr val="tx1">
              <a:alpha val="13000"/>
            </a:schemeClr>
          </a:solidFill>
        </p:spPr>
        <p:txBody>
          <a:bodyPr wrap="none" lIns="134464" tIns="107571" rIns="134464" bIns="107571"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7" fontAlgn="base">
              <a:spcBef>
                <a:spcPct val="0"/>
              </a:spcBef>
              <a:spcAft>
                <a:spcPct val="0"/>
              </a:spcAft>
              <a:defRPr/>
            </a:pPr>
            <a:r>
              <a:rPr lang="en-US" sz="2353" spc="-51" dirty="0">
                <a:solidFill>
                  <a:schemeClr val="tx1"/>
                </a:solidFill>
                <a:latin typeface="Segoe UI Light"/>
              </a:rPr>
              <a:t>Debugging</a:t>
            </a:r>
            <a:r>
              <a:rPr lang="en-US" sz="2353" dirty="0">
                <a:solidFill>
                  <a:schemeClr val="tx1"/>
                </a:solidFill>
                <a:ea typeface="Segoe UI" pitchFamily="34" charset="0"/>
                <a:cs typeface="Segoe UI" pitchFamily="34" charset="0"/>
              </a:rPr>
              <a:t> </a:t>
            </a:r>
            <a:r>
              <a:rPr lang="en-US" sz="2353" i="1" spc="-51" dirty="0">
                <a:solidFill>
                  <a:schemeClr val="tx1"/>
                </a:solidFill>
                <a:latin typeface="Segoe UI Light"/>
              </a:rPr>
              <a:t>existing</a:t>
            </a:r>
            <a:r>
              <a:rPr lang="en-US" sz="2353" dirty="0">
                <a:solidFill>
                  <a:schemeClr val="tx1"/>
                </a:solidFill>
                <a:ea typeface="Segoe UI" pitchFamily="34" charset="0"/>
                <a:cs typeface="Segoe UI" pitchFamily="34" charset="0"/>
              </a:rPr>
              <a:t> </a:t>
            </a:r>
            <a:r>
              <a:rPr lang="en-US" sz="2353" spc="-51" dirty="0">
                <a:solidFill>
                  <a:schemeClr val="tx1"/>
                </a:solidFill>
                <a:latin typeface="Segoe UI Light"/>
              </a:rPr>
              <a:t>applications</a:t>
            </a:r>
            <a:endParaRPr lang="en-US" sz="1471" dirty="0">
              <a:solidFill>
                <a:schemeClr val="tx1"/>
              </a:solidFill>
              <a:latin typeface="Segoe UI"/>
            </a:endParaRPr>
          </a:p>
        </p:txBody>
      </p:sp>
      <p:sp>
        <p:nvSpPr>
          <p:cNvPr id="4" name="Text Placeholder 4"/>
          <p:cNvSpPr txBox="1">
            <a:spLocks/>
          </p:cNvSpPr>
          <p:nvPr/>
        </p:nvSpPr>
        <p:spPr>
          <a:xfrm>
            <a:off x="201931" y="1714944"/>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“Fixing” </a:t>
            </a:r>
            <a:r>
              <a:rPr lang="en-US" sz="2353" i="1" spc="-51" dirty="0">
                <a:solidFill>
                  <a:schemeClr val="tx1"/>
                </a:solidFill>
              </a:rPr>
              <a:t>existing</a:t>
            </a:r>
            <a:r>
              <a:rPr lang="en-US" sz="2353" spc="-51" dirty="0">
                <a:solidFill>
                  <a:schemeClr val="tx1"/>
                </a:solidFill>
              </a:rPr>
              <a:t> applications</a:t>
            </a:r>
          </a:p>
        </p:txBody>
      </p:sp>
      <p:sp>
        <p:nvSpPr>
          <p:cNvPr id="5" name="Text Placeholder 4"/>
          <p:cNvSpPr txBox="1">
            <a:spLocks/>
          </p:cNvSpPr>
          <p:nvPr/>
        </p:nvSpPr>
        <p:spPr>
          <a:xfrm>
            <a:off x="201931" y="2538790"/>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Adding “features” to </a:t>
            </a:r>
            <a:r>
              <a:rPr lang="en-US" sz="2353" i="1" spc="-51" dirty="0">
                <a:solidFill>
                  <a:schemeClr val="tx1"/>
                </a:solidFill>
              </a:rPr>
              <a:t>existing</a:t>
            </a:r>
            <a:r>
              <a:rPr lang="en-US" sz="2353" spc="-51" dirty="0">
                <a:solidFill>
                  <a:schemeClr val="tx1"/>
                </a:solidFill>
              </a:rPr>
              <a:t> applications</a:t>
            </a:r>
          </a:p>
        </p:txBody>
      </p:sp>
      <p:sp>
        <p:nvSpPr>
          <p:cNvPr id="6" name="Text Placeholder 4"/>
          <p:cNvSpPr txBox="1">
            <a:spLocks/>
          </p:cNvSpPr>
          <p:nvPr/>
        </p:nvSpPr>
        <p:spPr>
          <a:xfrm>
            <a:off x="201931" y="3362636"/>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Fixing the feature someone else added</a:t>
            </a:r>
          </a:p>
        </p:txBody>
      </p:sp>
      <p:sp>
        <p:nvSpPr>
          <p:cNvPr id="7" name="Text Placeholder 4"/>
          <p:cNvSpPr txBox="1">
            <a:spLocks/>
          </p:cNvSpPr>
          <p:nvPr/>
        </p:nvSpPr>
        <p:spPr>
          <a:xfrm>
            <a:off x="202319" y="4186482"/>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Building a new application </a:t>
            </a:r>
            <a:br>
              <a:rPr lang="en-US" sz="2353" spc="-51" dirty="0">
                <a:solidFill>
                  <a:schemeClr val="tx1"/>
                </a:solidFill>
              </a:rPr>
            </a:br>
            <a:r>
              <a:rPr lang="en-US" sz="2059" i="1" spc="-51" dirty="0">
                <a:solidFill>
                  <a:schemeClr val="tx1"/>
                </a:solidFill>
              </a:rPr>
              <a:t>(maybe… if there’s time)</a:t>
            </a:r>
            <a:endParaRPr lang="en-US" sz="2353" i="1" spc="-51" dirty="0">
              <a:solidFill>
                <a:schemeClr val="tx1"/>
              </a:solidFill>
            </a:endParaRPr>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263469" y="891098"/>
            <a:ext cx="2689274" cy="4034934"/>
          </a:xfrm>
          <a:prstGeom prst="rect">
            <a:avLst/>
          </a:prstGeom>
        </p:spPr>
      </p:pic>
    </p:spTree>
    <p:extLst>
      <p:ext uri="{BB962C8B-B14F-4D97-AF65-F5344CB8AC3E}">
        <p14:creationId xmlns:p14="http://schemas.microsoft.com/office/powerpoint/2010/main" val="1074263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C056485-FE36-4F03-9484-14D59315C3C1}"/>
              </a:ext>
            </a:extLst>
          </p:cNvPr>
          <p:cNvGrpSpPr/>
          <p:nvPr/>
        </p:nvGrpSpPr>
        <p:grpSpPr>
          <a:xfrm>
            <a:off x="3161811" y="1523994"/>
            <a:ext cx="4685118" cy="2381255"/>
            <a:chOff x="4956900" y="2072241"/>
            <a:chExt cx="6372085" cy="3238672"/>
          </a:xfrm>
        </p:grpSpPr>
        <p:grpSp>
          <p:nvGrpSpPr>
            <p:cNvPr id="20" name="Group 19">
              <a:extLst>
                <a:ext uri="{FF2B5EF4-FFF2-40B4-BE49-F238E27FC236}">
                  <a16:creationId xmlns:a16="http://schemas.microsoft.com/office/drawing/2014/main" id="{5C485F3D-CCD7-4FA4-B584-B729B4FF62F5}"/>
                </a:ext>
              </a:extLst>
            </p:cNvPr>
            <p:cNvGrpSpPr/>
            <p:nvPr/>
          </p:nvGrpSpPr>
          <p:grpSpPr>
            <a:xfrm>
              <a:off x="8256652" y="2072241"/>
              <a:ext cx="3072333" cy="3238672"/>
              <a:chOff x="8256652" y="2057649"/>
              <a:chExt cx="3072333" cy="3238672"/>
            </a:xfrm>
          </p:grpSpPr>
          <p:pic>
            <p:nvPicPr>
              <p:cNvPr id="10" name="Picture 8" descr="Image result for &quot;Azure SQL Database&quot; icon">
                <a:extLst>
                  <a:ext uri="{FF2B5EF4-FFF2-40B4-BE49-F238E27FC236}">
                    <a16:creationId xmlns:a16="http://schemas.microsoft.com/office/drawing/2014/main" id="{42E0AF27-1AFD-4773-9310-FD85EBA90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9717" y="2914445"/>
                <a:ext cx="1009791" cy="10097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64A0FAB8-A531-4985-88B8-407AF389061A}"/>
                  </a:ext>
                </a:extLst>
              </p:cNvPr>
              <p:cNvSpPr/>
              <p:nvPr/>
            </p:nvSpPr>
            <p:spPr>
              <a:xfrm>
                <a:off x="8967197" y="2572376"/>
                <a:ext cx="1644354" cy="1600605"/>
              </a:xfrm>
              <a:prstGeom prst="roundRect">
                <a:avLst/>
              </a:prstGeom>
              <a:noFill/>
              <a:ln w="19050" cap="flat" cmpd="sng" algn="ctr">
                <a:solidFill>
                  <a:srgbClr val="0079D6"/>
                </a:solidFill>
                <a:prstDash val="solid"/>
                <a:miter lim="800000"/>
              </a:ln>
              <a:effectLst/>
            </p:spPr>
            <p:txBody>
              <a:bodyPr rtlCol="0" anchor="ctr"/>
              <a:lstStyle/>
              <a:p>
                <a:pPr algn="ctr" defTabSz="672358">
                  <a:defRPr/>
                </a:pPr>
                <a:endParaRPr lang="en-US" sz="1324" kern="0">
                  <a:solidFill>
                    <a:prstClr val="white"/>
                  </a:solidFill>
                  <a:latin typeface="Calibri" panose="020F0502020204030204"/>
                </a:endParaRPr>
              </a:p>
            </p:txBody>
          </p:sp>
          <p:sp>
            <p:nvSpPr>
              <p:cNvPr id="12" name="Rectangle 11">
                <a:extLst>
                  <a:ext uri="{FF2B5EF4-FFF2-40B4-BE49-F238E27FC236}">
                    <a16:creationId xmlns:a16="http://schemas.microsoft.com/office/drawing/2014/main" id="{A2612050-26A7-49FD-9725-F691AE95F2CE}"/>
                  </a:ext>
                </a:extLst>
              </p:cNvPr>
              <p:cNvSpPr/>
              <p:nvPr/>
            </p:nvSpPr>
            <p:spPr>
              <a:xfrm>
                <a:off x="8256652" y="4247646"/>
                <a:ext cx="3072333" cy="1048675"/>
              </a:xfrm>
              <a:prstGeom prst="rect">
                <a:avLst/>
              </a:prstGeom>
            </p:spPr>
            <p:txBody>
              <a:bodyPr wrap="none">
                <a:spAutoFit/>
              </a:bodyPr>
              <a:lstStyle/>
              <a:p>
                <a:pPr algn="ctr" defTabSz="672358">
                  <a:defRPr/>
                </a:pPr>
                <a:r>
                  <a:rPr lang="en-US" sz="882" b="1" dirty="0">
                    <a:solidFill>
                      <a:prstClr val="black"/>
                    </a:solidFill>
                    <a:latin typeface="Segoe UI" panose="020B0502040204020203" pitchFamily="34" charset="0"/>
                    <a:cs typeface="Segoe UI" panose="020B0502040204020203" pitchFamily="34" charset="0"/>
                  </a:rPr>
                  <a:t>Azure SQL Database</a:t>
                </a:r>
              </a:p>
              <a:p>
                <a:pPr algn="ctr" defTabSz="672358">
                  <a:defRPr/>
                </a:pPr>
                <a:r>
                  <a:rPr lang="en-US" sz="882" dirty="0">
                    <a:solidFill>
                      <a:prstClr val="black"/>
                    </a:solidFill>
                    <a:latin typeface="Segoe UI" panose="020B0502040204020203" pitchFamily="34" charset="0"/>
                    <a:cs typeface="Segoe UI" panose="020B0502040204020203" pitchFamily="34" charset="0"/>
                  </a:rPr>
                  <a:t>Or</a:t>
                </a:r>
              </a:p>
              <a:p>
                <a:pPr algn="ctr" defTabSz="672358">
                  <a:defRPr/>
                </a:pPr>
                <a:r>
                  <a:rPr lang="en-US" sz="882" b="1" dirty="0">
                    <a:solidFill>
                      <a:prstClr val="black"/>
                    </a:solidFill>
                    <a:latin typeface="Segoe UI" panose="020B0502040204020203" pitchFamily="34" charset="0"/>
                    <a:cs typeface="Segoe UI" panose="020B0502040204020203" pitchFamily="34" charset="0"/>
                  </a:rPr>
                  <a:t>Azure SQL Database Managed Instance</a:t>
                </a:r>
              </a:p>
              <a:p>
                <a:pPr algn="ctr" defTabSz="672358">
                  <a:defRPr/>
                </a:pPr>
                <a:r>
                  <a:rPr lang="en-US" sz="882" dirty="0">
                    <a:solidFill>
                      <a:prstClr val="black"/>
                    </a:solidFill>
                    <a:latin typeface="Segoe UI" panose="020B0502040204020203" pitchFamily="34" charset="0"/>
                    <a:cs typeface="Segoe UI" panose="020B0502040204020203" pitchFamily="34" charset="0"/>
                  </a:rPr>
                  <a:t>Or</a:t>
                </a:r>
              </a:p>
              <a:p>
                <a:pPr algn="ctr" defTabSz="672358">
                  <a:defRPr/>
                </a:pPr>
                <a:r>
                  <a:rPr lang="en-US" sz="882" b="1" dirty="0">
                    <a:solidFill>
                      <a:prstClr val="black"/>
                    </a:solidFill>
                    <a:latin typeface="Segoe UI" panose="020B0502040204020203" pitchFamily="34" charset="0"/>
                    <a:cs typeface="Segoe UI" panose="020B0502040204020203" pitchFamily="34" charset="0"/>
                  </a:rPr>
                  <a:t>SQL Server cluster on-premises</a:t>
                </a:r>
              </a:p>
            </p:txBody>
          </p:sp>
          <p:pic>
            <p:nvPicPr>
              <p:cNvPr id="13" name="Picture 18" descr="Image result for Azure icon">
                <a:extLst>
                  <a:ext uri="{FF2B5EF4-FFF2-40B4-BE49-F238E27FC236}">
                    <a16:creationId xmlns:a16="http://schemas.microsoft.com/office/drawing/2014/main" id="{B2D6CCD0-8DE2-4D4C-99CA-E4F86186AE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07261" y="2057649"/>
                <a:ext cx="966554" cy="73801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9FA062A7-2F8E-4BCD-8394-EF8E26E5A0EF}"/>
                </a:ext>
              </a:extLst>
            </p:cNvPr>
            <p:cNvCxnSpPr>
              <a:cxnSpLocks/>
              <a:stCxn id="6" idx="3"/>
              <a:endCxn id="11" idx="1"/>
            </p:cNvCxnSpPr>
            <p:nvPr/>
          </p:nvCxnSpPr>
          <p:spPr>
            <a:xfrm flipV="1">
              <a:off x="4956900" y="3387271"/>
              <a:ext cx="4010297" cy="355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021B1CCF-CE7C-4D8B-94D6-1843A3B42117}"/>
              </a:ext>
            </a:extLst>
          </p:cNvPr>
          <p:cNvSpPr/>
          <p:nvPr/>
        </p:nvSpPr>
        <p:spPr>
          <a:xfrm>
            <a:off x="5422969" y="4083342"/>
            <a:ext cx="3022341" cy="492699"/>
          </a:xfrm>
          <a:prstGeom prst="rect">
            <a:avLst/>
          </a:prstGeom>
        </p:spPr>
        <p:txBody>
          <a:bodyPr wrap="square">
            <a:spAutoFit/>
          </a:bodyPr>
          <a:lstStyle/>
          <a:p>
            <a:pPr marL="724982" lvl="2" indent="-214293" defTabSz="685739">
              <a:spcBef>
                <a:spcPts val="184"/>
              </a:spcBef>
              <a:spcAft>
                <a:spcPts val="75"/>
              </a:spcAft>
              <a:buFont typeface="Wingdings" panose="05000000000000000000" pitchFamily="2" charset="2"/>
              <a:buChar char="ü"/>
              <a:defRPr/>
            </a:pPr>
            <a:r>
              <a:rPr lang="en-IN" sz="1176" dirty="0">
                <a:solidFill>
                  <a:prstClr val="black"/>
                </a:solidFill>
                <a:latin typeface="Segoe UI Light" panose="020B0502040204020203" pitchFamily="34" charset="0"/>
                <a:cs typeface="Segoe UI Light" panose="020B0502040204020203" pitchFamily="34" charset="0"/>
              </a:rPr>
              <a:t>High Availability</a:t>
            </a:r>
          </a:p>
          <a:p>
            <a:pPr marL="724982" lvl="2" indent="-214293" defTabSz="685739">
              <a:spcBef>
                <a:spcPts val="184"/>
              </a:spcBef>
              <a:spcAft>
                <a:spcPts val="75"/>
              </a:spcAft>
              <a:buFont typeface="Wingdings" panose="05000000000000000000" pitchFamily="2" charset="2"/>
              <a:buChar char="ü"/>
              <a:defRPr/>
            </a:pPr>
            <a:r>
              <a:rPr lang="en-IN" sz="1176" dirty="0">
                <a:solidFill>
                  <a:prstClr val="black"/>
                </a:solidFill>
                <a:latin typeface="Segoe UI Light" panose="020B0502040204020203" pitchFamily="34" charset="0"/>
                <a:cs typeface="Segoe UI Light" panose="020B0502040204020203" pitchFamily="34" charset="0"/>
              </a:rPr>
              <a:t>PaaS service</a:t>
            </a:r>
          </a:p>
        </p:txBody>
      </p:sp>
      <p:sp>
        <p:nvSpPr>
          <p:cNvPr id="3" name="TextBox 2">
            <a:extLst>
              <a:ext uri="{FF2B5EF4-FFF2-40B4-BE49-F238E27FC236}">
                <a16:creationId xmlns:a16="http://schemas.microsoft.com/office/drawing/2014/main" id="{0259FDB4-03B9-423A-AF39-EED858F5DC94}"/>
              </a:ext>
            </a:extLst>
          </p:cNvPr>
          <p:cNvSpPr txBox="1"/>
          <p:nvPr/>
        </p:nvSpPr>
        <p:spPr>
          <a:xfrm>
            <a:off x="248742" y="173245"/>
            <a:ext cx="8100872" cy="477054"/>
          </a:xfrm>
          <a:prstGeom prst="rect">
            <a:avLst/>
          </a:prstGeom>
          <a:noFill/>
        </p:spPr>
        <p:txBody>
          <a:bodyPr wrap="none" rtlCol="0">
            <a:spAutoFit/>
          </a:bodyPr>
          <a:lstStyle/>
          <a:p>
            <a:pPr defTabSz="685845">
              <a:defRPr/>
            </a:pPr>
            <a:r>
              <a:rPr lang="en-US" sz="2500" dirty="0">
                <a:solidFill>
                  <a:srgbClr val="44546A">
                    <a:lumMod val="25000"/>
                  </a:srgbClr>
                </a:solidFill>
                <a:latin typeface="Calibri" panose="020F0502020204030204"/>
              </a:rPr>
              <a:t>Why do you need orchestrators when moving to production?</a:t>
            </a:r>
          </a:p>
        </p:txBody>
      </p:sp>
      <p:grpSp>
        <p:nvGrpSpPr>
          <p:cNvPr id="16" name="Group 15">
            <a:extLst>
              <a:ext uri="{FF2B5EF4-FFF2-40B4-BE49-F238E27FC236}">
                <a16:creationId xmlns:a16="http://schemas.microsoft.com/office/drawing/2014/main" id="{220818FD-F526-4065-96AB-9B8A8D7D20F6}"/>
              </a:ext>
            </a:extLst>
          </p:cNvPr>
          <p:cNvGrpSpPr/>
          <p:nvPr/>
        </p:nvGrpSpPr>
        <p:grpSpPr>
          <a:xfrm>
            <a:off x="3458635" y="1758258"/>
            <a:ext cx="2824610" cy="1111591"/>
            <a:chOff x="4956900" y="2390856"/>
            <a:chExt cx="3841666" cy="1511841"/>
          </a:xfrm>
        </p:grpSpPr>
        <p:cxnSp>
          <p:nvCxnSpPr>
            <p:cNvPr id="15" name="Straight Arrow Connector 14">
              <a:extLst>
                <a:ext uri="{FF2B5EF4-FFF2-40B4-BE49-F238E27FC236}">
                  <a16:creationId xmlns:a16="http://schemas.microsoft.com/office/drawing/2014/main" id="{DD429197-5272-4C5A-BC57-D28A1E8F8704}"/>
                </a:ext>
              </a:extLst>
            </p:cNvPr>
            <p:cNvCxnSpPr>
              <a:stCxn id="6" idx="3"/>
              <a:endCxn id="4" idx="1"/>
            </p:cNvCxnSpPr>
            <p:nvPr/>
          </p:nvCxnSpPr>
          <p:spPr>
            <a:xfrm flipV="1">
              <a:off x="4956900" y="3389956"/>
              <a:ext cx="1572226" cy="867"/>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C875FFF-FB77-4CC7-B538-F5311C02D9B9}"/>
                </a:ext>
              </a:extLst>
            </p:cNvPr>
            <p:cNvGrpSpPr/>
            <p:nvPr/>
          </p:nvGrpSpPr>
          <p:grpSpPr>
            <a:xfrm>
              <a:off x="6087108" y="2390856"/>
              <a:ext cx="2711458" cy="1511841"/>
              <a:chOff x="5406172" y="3898644"/>
              <a:chExt cx="2711458" cy="1511841"/>
            </a:xfrm>
          </p:grpSpPr>
          <p:pic>
            <p:nvPicPr>
              <p:cNvPr id="4" name="Picture 3">
                <a:extLst>
                  <a:ext uri="{FF2B5EF4-FFF2-40B4-BE49-F238E27FC236}">
                    <a16:creationId xmlns:a16="http://schemas.microsoft.com/office/drawing/2014/main" id="{668F5253-EDDC-462C-BE7D-5BFD6B834FAA}"/>
                  </a:ext>
                </a:extLst>
              </p:cNvPr>
              <p:cNvPicPr>
                <a:picLocks noChangeAspect="1"/>
              </p:cNvPicPr>
              <p:nvPr/>
            </p:nvPicPr>
            <p:blipFill>
              <a:blip r:embed="rId5"/>
              <a:stretch>
                <a:fillRect/>
              </a:stretch>
            </p:blipFill>
            <p:spPr>
              <a:xfrm>
                <a:off x="5848190" y="4385003"/>
                <a:ext cx="1827591" cy="1025482"/>
              </a:xfrm>
              <a:prstGeom prst="rect">
                <a:avLst/>
              </a:prstGeom>
            </p:spPr>
          </p:pic>
          <p:sp>
            <p:nvSpPr>
              <p:cNvPr id="5" name="Rectangle 4">
                <a:extLst>
                  <a:ext uri="{FF2B5EF4-FFF2-40B4-BE49-F238E27FC236}">
                    <a16:creationId xmlns:a16="http://schemas.microsoft.com/office/drawing/2014/main" id="{DE181B4C-7DA2-44CC-B5A1-B48382D3B1D3}"/>
                  </a:ext>
                </a:extLst>
              </p:cNvPr>
              <p:cNvSpPr/>
              <p:nvPr/>
            </p:nvSpPr>
            <p:spPr>
              <a:xfrm>
                <a:off x="5406172" y="3898644"/>
                <a:ext cx="2711458" cy="494818"/>
              </a:xfrm>
              <a:prstGeom prst="rect">
                <a:avLst/>
              </a:prstGeom>
            </p:spPr>
            <p:txBody>
              <a:bodyPr wrap="square">
                <a:spAutoFit/>
              </a:bodyPr>
              <a:lstStyle/>
              <a:p>
                <a:pPr algn="ctr" defTabSz="672358">
                  <a:defRPr/>
                </a:pPr>
                <a:r>
                  <a:rPr lang="en-US" sz="882" dirty="0">
                    <a:solidFill>
                      <a:prstClr val="black"/>
                    </a:solidFill>
                    <a:latin typeface="Segoe UI" panose="020B0502040204020203" pitchFamily="34" charset="0"/>
                    <a:cs typeface="Segoe UI" panose="020B0502040204020203" pitchFamily="34" charset="0"/>
                  </a:rPr>
                  <a:t>SQL Server on</a:t>
                </a:r>
              </a:p>
              <a:p>
                <a:pPr algn="ctr" defTabSz="672358">
                  <a:defRPr/>
                </a:pPr>
                <a:r>
                  <a:rPr lang="en-US" sz="882" dirty="0">
                    <a:solidFill>
                      <a:prstClr val="black"/>
                    </a:solidFill>
                    <a:latin typeface="Segoe UI" panose="020B0502040204020203" pitchFamily="34" charset="0"/>
                    <a:cs typeface="Segoe UI" panose="020B0502040204020203" pitchFamily="34" charset="0"/>
                  </a:rPr>
                  <a:t>Windows Server Core Container</a:t>
                </a:r>
              </a:p>
            </p:txBody>
          </p:sp>
        </p:grpSp>
      </p:grpSp>
      <p:sp>
        <p:nvSpPr>
          <p:cNvPr id="24" name="Rectangle 23">
            <a:extLst>
              <a:ext uri="{FF2B5EF4-FFF2-40B4-BE49-F238E27FC236}">
                <a16:creationId xmlns:a16="http://schemas.microsoft.com/office/drawing/2014/main" id="{FBCD82D3-B772-40EC-B3C6-21AE49CD9B47}"/>
              </a:ext>
            </a:extLst>
          </p:cNvPr>
          <p:cNvSpPr/>
          <p:nvPr/>
        </p:nvSpPr>
        <p:spPr>
          <a:xfrm>
            <a:off x="1497953" y="1545685"/>
            <a:ext cx="3398460" cy="273280"/>
          </a:xfrm>
          <a:prstGeom prst="rect">
            <a:avLst/>
          </a:prstGeom>
        </p:spPr>
        <p:txBody>
          <a:bodyPr wrap="square">
            <a:spAutoFit/>
          </a:bodyPr>
          <a:lstStyle/>
          <a:p>
            <a:pPr marL="510689" lvl="2" defTabSz="685739">
              <a:spcBef>
                <a:spcPts val="184"/>
              </a:spcBef>
              <a:spcAft>
                <a:spcPts val="75"/>
              </a:spcAft>
              <a:defRPr/>
            </a:pPr>
            <a:r>
              <a:rPr lang="en-IN" sz="1176" b="1" dirty="0">
                <a:solidFill>
                  <a:srgbClr val="FF0000"/>
                </a:solidFill>
                <a:latin typeface="Segoe UI Light" panose="020B0502040204020203" pitchFamily="34" charset="0"/>
                <a:cs typeface="Segoe UI Light" panose="020B0502040204020203" pitchFamily="34" charset="0"/>
              </a:rPr>
              <a:t>How to scale-out application containers?</a:t>
            </a:r>
          </a:p>
        </p:txBody>
      </p:sp>
      <p:sp>
        <p:nvSpPr>
          <p:cNvPr id="35" name="Rectangle 34">
            <a:extLst>
              <a:ext uri="{FF2B5EF4-FFF2-40B4-BE49-F238E27FC236}">
                <a16:creationId xmlns:a16="http://schemas.microsoft.com/office/drawing/2014/main" id="{850C7481-B4D8-4FC0-94C2-7F0990A6BC03}"/>
              </a:ext>
            </a:extLst>
          </p:cNvPr>
          <p:cNvSpPr/>
          <p:nvPr/>
        </p:nvSpPr>
        <p:spPr>
          <a:xfrm>
            <a:off x="1886401" y="4088458"/>
            <a:ext cx="3398460" cy="499689"/>
          </a:xfrm>
          <a:prstGeom prst="rect">
            <a:avLst/>
          </a:prstGeom>
        </p:spPr>
        <p:txBody>
          <a:bodyPr wrap="square">
            <a:spAutoFit/>
          </a:bodyPr>
          <a:lstStyle/>
          <a:p>
            <a:pPr marL="724982" lvl="2" indent="-214293" defTabSz="685739">
              <a:spcBef>
                <a:spcPts val="184"/>
              </a:spcBef>
              <a:spcAft>
                <a:spcPts val="75"/>
              </a:spcAft>
              <a:buFont typeface="Wingdings" panose="05000000000000000000" pitchFamily="2" charset="2"/>
              <a:buChar char="ü"/>
              <a:defRPr/>
            </a:pPr>
            <a:r>
              <a:rPr lang="en-IN" sz="2647" dirty="0">
                <a:solidFill>
                  <a:prstClr val="black"/>
                </a:solidFill>
                <a:latin typeface="Segoe UI Light" panose="020B0502040204020203" pitchFamily="34" charset="0"/>
                <a:cs typeface="Segoe UI Light" panose="020B0502040204020203" pitchFamily="34" charset="0"/>
              </a:rPr>
              <a:t>Orchestrators</a:t>
            </a:r>
          </a:p>
        </p:txBody>
      </p:sp>
      <p:sp>
        <p:nvSpPr>
          <p:cNvPr id="36" name="Rectangle 35">
            <a:extLst>
              <a:ext uri="{FF2B5EF4-FFF2-40B4-BE49-F238E27FC236}">
                <a16:creationId xmlns:a16="http://schemas.microsoft.com/office/drawing/2014/main" id="{10666955-7BF7-47E5-996F-510F718DFDA0}"/>
              </a:ext>
            </a:extLst>
          </p:cNvPr>
          <p:cNvSpPr/>
          <p:nvPr/>
        </p:nvSpPr>
        <p:spPr>
          <a:xfrm>
            <a:off x="1497978" y="1781523"/>
            <a:ext cx="3398460" cy="273280"/>
          </a:xfrm>
          <a:prstGeom prst="rect">
            <a:avLst/>
          </a:prstGeom>
        </p:spPr>
        <p:txBody>
          <a:bodyPr wrap="square">
            <a:spAutoFit/>
          </a:bodyPr>
          <a:lstStyle/>
          <a:p>
            <a:pPr marL="510689" lvl="2" defTabSz="685739">
              <a:spcBef>
                <a:spcPts val="184"/>
              </a:spcBef>
              <a:spcAft>
                <a:spcPts val="75"/>
              </a:spcAft>
              <a:defRPr/>
            </a:pPr>
            <a:r>
              <a:rPr lang="en-IN" sz="1176" b="1" dirty="0">
                <a:solidFill>
                  <a:srgbClr val="FF0000"/>
                </a:solidFill>
                <a:latin typeface="Segoe UI Light" panose="020B0502040204020203" pitchFamily="34" charset="0"/>
                <a:cs typeface="Segoe UI Light" panose="020B0502040204020203" pitchFamily="34" charset="0"/>
              </a:rPr>
              <a:t>And with no IaaS/VM operations?</a:t>
            </a:r>
          </a:p>
        </p:txBody>
      </p:sp>
      <p:pic>
        <p:nvPicPr>
          <p:cNvPr id="6" name="Picture 5">
            <a:extLst>
              <a:ext uri="{FF2B5EF4-FFF2-40B4-BE49-F238E27FC236}">
                <a16:creationId xmlns:a16="http://schemas.microsoft.com/office/drawing/2014/main" id="{7FCA349D-3D77-4103-A47B-3D6263105742}"/>
              </a:ext>
            </a:extLst>
          </p:cNvPr>
          <p:cNvPicPr>
            <a:picLocks noChangeAspect="1"/>
          </p:cNvPicPr>
          <p:nvPr/>
        </p:nvPicPr>
        <p:blipFill>
          <a:blip r:embed="rId6"/>
          <a:stretch>
            <a:fillRect/>
          </a:stretch>
        </p:blipFill>
        <p:spPr>
          <a:xfrm>
            <a:off x="2300783" y="2117131"/>
            <a:ext cx="1343811" cy="752718"/>
          </a:xfrm>
          <a:prstGeom prst="rect">
            <a:avLst/>
          </a:prstGeom>
        </p:spPr>
      </p:pic>
      <p:grpSp>
        <p:nvGrpSpPr>
          <p:cNvPr id="34" name="Group 33">
            <a:extLst>
              <a:ext uri="{FF2B5EF4-FFF2-40B4-BE49-F238E27FC236}">
                <a16:creationId xmlns:a16="http://schemas.microsoft.com/office/drawing/2014/main" id="{062E47C9-A894-4D8B-A549-E778DA6AD718}"/>
              </a:ext>
            </a:extLst>
          </p:cNvPr>
          <p:cNvGrpSpPr/>
          <p:nvPr/>
        </p:nvGrpSpPr>
        <p:grpSpPr>
          <a:xfrm>
            <a:off x="2412836" y="2229184"/>
            <a:ext cx="2240236" cy="1649143"/>
            <a:chOff x="3281624" y="3031348"/>
            <a:chExt cx="3046876" cy="2242949"/>
          </a:xfrm>
        </p:grpSpPr>
        <p:pic>
          <p:nvPicPr>
            <p:cNvPr id="25" name="Picture 24">
              <a:extLst>
                <a:ext uri="{FF2B5EF4-FFF2-40B4-BE49-F238E27FC236}">
                  <a16:creationId xmlns:a16="http://schemas.microsoft.com/office/drawing/2014/main" id="{9E65AF9E-1EF2-4C32-B50C-B2EB54D43772}"/>
                </a:ext>
              </a:extLst>
            </p:cNvPr>
            <p:cNvPicPr>
              <a:picLocks noChangeAspect="1"/>
            </p:cNvPicPr>
            <p:nvPr/>
          </p:nvPicPr>
          <p:blipFill>
            <a:blip r:embed="rId6"/>
            <a:stretch>
              <a:fillRect/>
            </a:stretch>
          </p:blipFill>
          <p:spPr>
            <a:xfrm>
              <a:off x="3281624" y="3031348"/>
              <a:ext cx="1827676" cy="1023749"/>
            </a:xfrm>
            <a:prstGeom prst="rect">
              <a:avLst/>
            </a:prstGeom>
          </p:spPr>
        </p:pic>
        <p:pic>
          <p:nvPicPr>
            <p:cNvPr id="26" name="Picture 25">
              <a:extLst>
                <a:ext uri="{FF2B5EF4-FFF2-40B4-BE49-F238E27FC236}">
                  <a16:creationId xmlns:a16="http://schemas.microsoft.com/office/drawing/2014/main" id="{D71E82D5-1C19-4B83-95CB-51F4C1EDF369}"/>
                </a:ext>
              </a:extLst>
            </p:cNvPr>
            <p:cNvPicPr>
              <a:picLocks noChangeAspect="1"/>
            </p:cNvPicPr>
            <p:nvPr/>
          </p:nvPicPr>
          <p:blipFill>
            <a:blip r:embed="rId6"/>
            <a:stretch>
              <a:fillRect/>
            </a:stretch>
          </p:blipFill>
          <p:spPr>
            <a:xfrm>
              <a:off x="3434024" y="3183748"/>
              <a:ext cx="1827676" cy="1023749"/>
            </a:xfrm>
            <a:prstGeom prst="rect">
              <a:avLst/>
            </a:prstGeom>
          </p:spPr>
        </p:pic>
        <p:pic>
          <p:nvPicPr>
            <p:cNvPr id="27" name="Picture 26">
              <a:extLst>
                <a:ext uri="{FF2B5EF4-FFF2-40B4-BE49-F238E27FC236}">
                  <a16:creationId xmlns:a16="http://schemas.microsoft.com/office/drawing/2014/main" id="{46C2C06D-9754-4326-929C-FB7EA30A22AA}"/>
                </a:ext>
              </a:extLst>
            </p:cNvPr>
            <p:cNvPicPr>
              <a:picLocks noChangeAspect="1"/>
            </p:cNvPicPr>
            <p:nvPr/>
          </p:nvPicPr>
          <p:blipFill>
            <a:blip r:embed="rId6"/>
            <a:stretch>
              <a:fillRect/>
            </a:stretch>
          </p:blipFill>
          <p:spPr>
            <a:xfrm>
              <a:off x="3586424" y="3336148"/>
              <a:ext cx="1827676" cy="1023749"/>
            </a:xfrm>
            <a:prstGeom prst="rect">
              <a:avLst/>
            </a:prstGeom>
          </p:spPr>
        </p:pic>
        <p:pic>
          <p:nvPicPr>
            <p:cNvPr id="28" name="Picture 27">
              <a:extLst>
                <a:ext uri="{FF2B5EF4-FFF2-40B4-BE49-F238E27FC236}">
                  <a16:creationId xmlns:a16="http://schemas.microsoft.com/office/drawing/2014/main" id="{892F885E-9661-4CBB-94C2-B3F3C7953FEA}"/>
                </a:ext>
              </a:extLst>
            </p:cNvPr>
            <p:cNvPicPr>
              <a:picLocks noChangeAspect="1"/>
            </p:cNvPicPr>
            <p:nvPr/>
          </p:nvPicPr>
          <p:blipFill>
            <a:blip r:embed="rId6"/>
            <a:stretch>
              <a:fillRect/>
            </a:stretch>
          </p:blipFill>
          <p:spPr>
            <a:xfrm>
              <a:off x="3738824" y="3488548"/>
              <a:ext cx="1827676" cy="1023749"/>
            </a:xfrm>
            <a:prstGeom prst="rect">
              <a:avLst/>
            </a:prstGeom>
          </p:spPr>
        </p:pic>
        <p:pic>
          <p:nvPicPr>
            <p:cNvPr id="29" name="Picture 28">
              <a:extLst>
                <a:ext uri="{FF2B5EF4-FFF2-40B4-BE49-F238E27FC236}">
                  <a16:creationId xmlns:a16="http://schemas.microsoft.com/office/drawing/2014/main" id="{CF19B69F-AEA5-4784-B471-5062B853C9CF}"/>
                </a:ext>
              </a:extLst>
            </p:cNvPr>
            <p:cNvPicPr>
              <a:picLocks noChangeAspect="1"/>
            </p:cNvPicPr>
            <p:nvPr/>
          </p:nvPicPr>
          <p:blipFill>
            <a:blip r:embed="rId6"/>
            <a:stretch>
              <a:fillRect/>
            </a:stretch>
          </p:blipFill>
          <p:spPr>
            <a:xfrm>
              <a:off x="3891224" y="3640948"/>
              <a:ext cx="1827676" cy="1023749"/>
            </a:xfrm>
            <a:prstGeom prst="rect">
              <a:avLst/>
            </a:prstGeom>
          </p:spPr>
        </p:pic>
        <p:pic>
          <p:nvPicPr>
            <p:cNvPr id="30" name="Picture 29">
              <a:extLst>
                <a:ext uri="{FF2B5EF4-FFF2-40B4-BE49-F238E27FC236}">
                  <a16:creationId xmlns:a16="http://schemas.microsoft.com/office/drawing/2014/main" id="{60FC5143-81EE-44B6-89EA-31816F34AD43}"/>
                </a:ext>
              </a:extLst>
            </p:cNvPr>
            <p:cNvPicPr>
              <a:picLocks noChangeAspect="1"/>
            </p:cNvPicPr>
            <p:nvPr/>
          </p:nvPicPr>
          <p:blipFill>
            <a:blip r:embed="rId6"/>
            <a:stretch>
              <a:fillRect/>
            </a:stretch>
          </p:blipFill>
          <p:spPr>
            <a:xfrm>
              <a:off x="4043624" y="3793348"/>
              <a:ext cx="1827676" cy="1023749"/>
            </a:xfrm>
            <a:prstGeom prst="rect">
              <a:avLst/>
            </a:prstGeom>
          </p:spPr>
        </p:pic>
        <p:pic>
          <p:nvPicPr>
            <p:cNvPr id="31" name="Picture 30">
              <a:extLst>
                <a:ext uri="{FF2B5EF4-FFF2-40B4-BE49-F238E27FC236}">
                  <a16:creationId xmlns:a16="http://schemas.microsoft.com/office/drawing/2014/main" id="{AF48F1B6-53F4-4986-A28F-1F77D9F9E81A}"/>
                </a:ext>
              </a:extLst>
            </p:cNvPr>
            <p:cNvPicPr>
              <a:picLocks noChangeAspect="1"/>
            </p:cNvPicPr>
            <p:nvPr/>
          </p:nvPicPr>
          <p:blipFill>
            <a:blip r:embed="rId6"/>
            <a:stretch>
              <a:fillRect/>
            </a:stretch>
          </p:blipFill>
          <p:spPr>
            <a:xfrm>
              <a:off x="4196024" y="3945748"/>
              <a:ext cx="1827676" cy="1023749"/>
            </a:xfrm>
            <a:prstGeom prst="rect">
              <a:avLst/>
            </a:prstGeom>
          </p:spPr>
        </p:pic>
        <p:pic>
          <p:nvPicPr>
            <p:cNvPr id="32" name="Picture 31">
              <a:extLst>
                <a:ext uri="{FF2B5EF4-FFF2-40B4-BE49-F238E27FC236}">
                  <a16:creationId xmlns:a16="http://schemas.microsoft.com/office/drawing/2014/main" id="{A14381BB-6DDB-4337-AC0F-2C606B2604D2}"/>
                </a:ext>
              </a:extLst>
            </p:cNvPr>
            <p:cNvPicPr>
              <a:picLocks noChangeAspect="1"/>
            </p:cNvPicPr>
            <p:nvPr/>
          </p:nvPicPr>
          <p:blipFill>
            <a:blip r:embed="rId6"/>
            <a:stretch>
              <a:fillRect/>
            </a:stretch>
          </p:blipFill>
          <p:spPr>
            <a:xfrm>
              <a:off x="4348424" y="4098148"/>
              <a:ext cx="1827676" cy="1023749"/>
            </a:xfrm>
            <a:prstGeom prst="rect">
              <a:avLst/>
            </a:prstGeom>
          </p:spPr>
        </p:pic>
        <p:pic>
          <p:nvPicPr>
            <p:cNvPr id="33" name="Picture 32">
              <a:extLst>
                <a:ext uri="{FF2B5EF4-FFF2-40B4-BE49-F238E27FC236}">
                  <a16:creationId xmlns:a16="http://schemas.microsoft.com/office/drawing/2014/main" id="{210839C2-F13D-417D-9FD9-1205D45FA35D}"/>
                </a:ext>
              </a:extLst>
            </p:cNvPr>
            <p:cNvPicPr>
              <a:picLocks noChangeAspect="1"/>
            </p:cNvPicPr>
            <p:nvPr/>
          </p:nvPicPr>
          <p:blipFill>
            <a:blip r:embed="rId6"/>
            <a:stretch>
              <a:fillRect/>
            </a:stretch>
          </p:blipFill>
          <p:spPr>
            <a:xfrm>
              <a:off x="4500824" y="4250548"/>
              <a:ext cx="1827676" cy="1023749"/>
            </a:xfrm>
            <a:prstGeom prst="rect">
              <a:avLst/>
            </a:prstGeom>
          </p:spPr>
        </p:pic>
      </p:grpSp>
    </p:spTree>
    <p:extLst>
      <p:ext uri="{BB962C8B-B14F-4D97-AF65-F5344CB8AC3E}">
        <p14:creationId xmlns:p14="http://schemas.microsoft.com/office/powerpoint/2010/main" val="1386932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up)">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5" grpId="0"/>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69450" y="3619"/>
            <a:ext cx="8229600" cy="914400"/>
          </a:xfrm>
        </p:spPr>
        <p:txBody>
          <a:bodyPr/>
          <a:lstStyle/>
          <a:p>
            <a:r>
              <a:rPr lang="en-US" dirty="0"/>
              <a:t>Getting started with Orchestrators</a:t>
            </a:r>
          </a:p>
        </p:txBody>
      </p:sp>
      <p:graphicFrame>
        <p:nvGraphicFramePr>
          <p:cNvPr id="7" name="Table 6"/>
          <p:cNvGraphicFramePr>
            <a:graphicFrameLocks noGrp="1"/>
          </p:cNvGraphicFramePr>
          <p:nvPr>
            <p:extLst>
              <p:ext uri="{D42A27DB-BD31-4B8C-83A1-F6EECF244321}">
                <p14:modId xmlns:p14="http://schemas.microsoft.com/office/powerpoint/2010/main" val="2512552727"/>
              </p:ext>
            </p:extLst>
          </p:nvPr>
        </p:nvGraphicFramePr>
        <p:xfrm>
          <a:off x="1882726" y="1059033"/>
          <a:ext cx="6947292" cy="4957397"/>
        </p:xfrm>
        <a:graphic>
          <a:graphicData uri="http://schemas.openxmlformats.org/drawingml/2006/table">
            <a:tbl>
              <a:tblPr firstRow="1" bandRow="1">
                <a:tableStyleId>{073A0DAA-6AF3-43AB-8588-CEC1D06C72B9}</a:tableStyleId>
              </a:tblPr>
              <a:tblGrid>
                <a:gridCol w="1377975">
                  <a:extLst>
                    <a:ext uri="{9D8B030D-6E8A-4147-A177-3AD203B41FA5}">
                      <a16:colId xmlns:a16="http://schemas.microsoft.com/office/drawing/2014/main" val="1731072896"/>
                    </a:ext>
                  </a:extLst>
                </a:gridCol>
                <a:gridCol w="2095671">
                  <a:extLst>
                    <a:ext uri="{9D8B030D-6E8A-4147-A177-3AD203B41FA5}">
                      <a16:colId xmlns:a16="http://schemas.microsoft.com/office/drawing/2014/main" val="1384903516"/>
                    </a:ext>
                  </a:extLst>
                </a:gridCol>
                <a:gridCol w="1736823">
                  <a:extLst>
                    <a:ext uri="{9D8B030D-6E8A-4147-A177-3AD203B41FA5}">
                      <a16:colId xmlns:a16="http://schemas.microsoft.com/office/drawing/2014/main" val="4172087379"/>
                    </a:ext>
                  </a:extLst>
                </a:gridCol>
                <a:gridCol w="1736823">
                  <a:extLst>
                    <a:ext uri="{9D8B030D-6E8A-4147-A177-3AD203B41FA5}">
                      <a16:colId xmlns:a16="http://schemas.microsoft.com/office/drawing/2014/main" val="2438914358"/>
                    </a:ext>
                  </a:extLst>
                </a:gridCol>
              </a:tblGrid>
              <a:tr h="470623">
                <a:tc>
                  <a:txBody>
                    <a:bodyPr/>
                    <a:lstStyle/>
                    <a:p>
                      <a:r>
                        <a:rPr lang="en-US" sz="1300" dirty="0"/>
                        <a:t>Orchestrator</a:t>
                      </a:r>
                    </a:p>
                  </a:txBody>
                  <a:tcPr marL="67232" marR="67232" marT="33616" marB="33616"/>
                </a:tc>
                <a:tc>
                  <a:txBody>
                    <a:bodyPr/>
                    <a:lstStyle/>
                    <a:p>
                      <a:r>
                        <a:rPr lang="en-US" sz="1300" dirty="0"/>
                        <a:t>Description</a:t>
                      </a:r>
                    </a:p>
                  </a:txBody>
                  <a:tcPr marL="67232" marR="67232" marT="33616" marB="33616"/>
                </a:tc>
                <a:tc>
                  <a:txBody>
                    <a:bodyPr/>
                    <a:lstStyle/>
                    <a:p>
                      <a:r>
                        <a:rPr lang="en-US" sz="1300" dirty="0"/>
                        <a:t>Good for</a:t>
                      </a:r>
                    </a:p>
                  </a:txBody>
                  <a:tcPr marL="67232" marR="67232" marT="33616" marB="33616"/>
                </a:tc>
                <a:tc>
                  <a:txBody>
                    <a:bodyPr/>
                    <a:lstStyle/>
                    <a:p>
                      <a:r>
                        <a:rPr lang="en-US" sz="1300" dirty="0"/>
                        <a:t>Common workloads</a:t>
                      </a:r>
                    </a:p>
                  </a:txBody>
                  <a:tcPr marL="67232" marR="67232" marT="33616" marB="33616"/>
                </a:tc>
                <a:extLst>
                  <a:ext uri="{0D108BD9-81ED-4DB2-BD59-A6C34878D82A}">
                    <a16:rowId xmlns:a16="http://schemas.microsoft.com/office/drawing/2014/main" val="276489895"/>
                  </a:ext>
                </a:extLst>
              </a:tr>
              <a:tr h="202141">
                <a:tc>
                  <a:txBody>
                    <a:bodyPr/>
                    <a:lstStyle/>
                    <a:p>
                      <a:endParaRPr lang="en-US" sz="1000" b="1" dirty="0"/>
                    </a:p>
                  </a:txBody>
                  <a:tcPr marL="67232" marR="67232" marT="33616" marB="33616"/>
                </a:tc>
                <a:tc>
                  <a:txBody>
                    <a:bodyPr/>
                    <a:lstStyle/>
                    <a:p>
                      <a:r>
                        <a:rPr lang="en-US" sz="900" i="1" kern="1200" dirty="0">
                          <a:solidFill>
                            <a:schemeClr val="dk1"/>
                          </a:solidFill>
                          <a:effectLst/>
                          <a:latin typeface="+mn-lt"/>
                          <a:ea typeface="+mn-ea"/>
                          <a:cs typeface="+mn-cs"/>
                        </a:rPr>
                        <a:t>Azure Service </a:t>
                      </a:r>
                      <a:r>
                        <a:rPr lang="en-US" sz="900" i="1" kern="1200" dirty="0">
                          <a:effectLst/>
                        </a:rPr>
                        <a:t>Fabric </a:t>
                      </a:r>
                      <a:r>
                        <a:rPr lang="en-US" sz="900" kern="1200" dirty="0">
                          <a:effectLst/>
                        </a:rPr>
                        <a:t>is a distributed systems platform that makes it easy to package, deploy, and manage scalable and reliable microservices</a:t>
                      </a:r>
                    </a:p>
                    <a:p>
                      <a:endParaRPr lang="en-US" sz="1000" dirty="0"/>
                    </a:p>
                    <a:p>
                      <a:endParaRPr lang="en-US" sz="1000" dirty="0"/>
                    </a:p>
                  </a:txBody>
                  <a:tcPr marL="67232" marR="67232" marT="33616" marB="33616"/>
                </a:tc>
                <a:tc>
                  <a:txBody>
                    <a:bodyPr/>
                    <a:lstStyle/>
                    <a:p>
                      <a:endParaRPr lang="en-US" sz="1000" dirty="0"/>
                    </a:p>
                  </a:txBody>
                  <a:tcPr marL="67232" marR="67232" marT="33616" marB="33616"/>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000" dirty="0"/>
                        <a:t>Stateful svc &amp; Actors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000" dirty="0"/>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000" dirty="0"/>
                        <a:t>Microservices based on containers</a:t>
                      </a:r>
                      <a:endParaRPr lang="en-US" sz="1000" b="1" dirty="0"/>
                    </a:p>
                  </a:txBody>
                  <a:tcPr marL="67232" marR="67232" marT="33616" marB="33616"/>
                </a:tc>
                <a:extLst>
                  <a:ext uri="{0D108BD9-81ED-4DB2-BD59-A6C34878D82A}">
                    <a16:rowId xmlns:a16="http://schemas.microsoft.com/office/drawing/2014/main" val="3911308282"/>
                  </a:ext>
                </a:extLst>
              </a:tr>
              <a:tr h="1008478">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000" dirty="0"/>
                    </a:p>
                    <a:p>
                      <a:endParaRPr lang="en-US" sz="1000" b="1" dirty="0"/>
                    </a:p>
                  </a:txBody>
                  <a:tcPr marL="67232" marR="67232" marT="33616" marB="33616"/>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i="1" kern="1200" dirty="0"/>
                        <a:t>Docker Swarm </a:t>
                      </a:r>
                      <a:r>
                        <a:rPr lang="en-US" sz="800" kern="1200" dirty="0"/>
                        <a:t>is a clustering and scheduling tool for Docker containers. With Swarm, IT administrators and developers can establish and manage a cluster of Docker nodes as a single virtual system</a:t>
                      </a:r>
                      <a:endParaRPr lang="en-US" sz="800" dirty="0"/>
                    </a:p>
                  </a:txBody>
                  <a:tcPr marL="67232" marR="67232" marT="33616" marB="33616"/>
                </a:tc>
                <a:tc>
                  <a:txBody>
                    <a:bodyPr/>
                    <a:lstStyle/>
                    <a:p>
                      <a:endParaRPr lang="en-US" sz="1000" dirty="0"/>
                    </a:p>
                  </a:txBody>
                  <a:tcPr marL="67232" marR="67232" marT="33616" marB="33616"/>
                </a:tc>
                <a:tc>
                  <a:txBody>
                    <a:bodyPr/>
                    <a:lstStyle/>
                    <a:p>
                      <a:r>
                        <a:rPr lang="en-US" sz="1000" dirty="0"/>
                        <a:t>Microservices based on containers</a:t>
                      </a:r>
                      <a:endParaRPr lang="en-US" sz="1000" b="1" dirty="0"/>
                    </a:p>
                  </a:txBody>
                  <a:tcPr marL="67232" marR="67232" marT="33616" marB="33616"/>
                </a:tc>
                <a:extLst>
                  <a:ext uri="{0D108BD9-81ED-4DB2-BD59-A6C34878D82A}">
                    <a16:rowId xmlns:a16="http://schemas.microsoft.com/office/drawing/2014/main" val="3683704449"/>
                  </a:ext>
                </a:extLst>
              </a:tr>
              <a:tr h="1008478">
                <a:tc>
                  <a:txBody>
                    <a:bodyPr/>
                    <a:lstStyle/>
                    <a:p>
                      <a:endParaRPr lang="en-US" sz="1000" b="1" dirty="0"/>
                    </a:p>
                  </a:txBody>
                  <a:tcPr marL="67232" marR="67232" marT="33616" marB="33616"/>
                </a:tc>
                <a:tc>
                  <a:txBody>
                    <a:bodyPr/>
                    <a:lstStyle/>
                    <a:p>
                      <a:r>
                        <a:rPr lang="en-US" sz="900" dirty="0"/>
                        <a:t>Kubernetes is an open-source platform for automating deployment, scaling, and operations of application containers across clusters of hosts</a:t>
                      </a:r>
                    </a:p>
                    <a:p>
                      <a:endParaRPr lang="en-US" sz="900" dirty="0"/>
                    </a:p>
                    <a:p>
                      <a:endParaRPr lang="en-US" sz="900" dirty="0"/>
                    </a:p>
                  </a:txBody>
                  <a:tcPr marL="67232" marR="67232" marT="33616" marB="33616"/>
                </a:tc>
                <a:tc>
                  <a:txBody>
                    <a:bodyPr/>
                    <a:lstStyle/>
                    <a:p>
                      <a:endParaRPr lang="en-US" sz="1000" dirty="0"/>
                    </a:p>
                  </a:txBody>
                  <a:tcPr marL="67232" marR="67232" marT="33616" marB="33616"/>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t>Microservices based on containers</a:t>
                      </a:r>
                    </a:p>
                  </a:txBody>
                  <a:tcPr marL="67232" marR="67232" marT="33616" marB="33616"/>
                </a:tc>
                <a:extLst>
                  <a:ext uri="{0D108BD9-81ED-4DB2-BD59-A6C34878D82A}">
                    <a16:rowId xmlns:a16="http://schemas.microsoft.com/office/drawing/2014/main" val="428339994"/>
                  </a:ext>
                </a:extLst>
              </a:tr>
              <a:tr h="874014">
                <a:tc>
                  <a:txBody>
                    <a:bodyPr/>
                    <a:lstStyle/>
                    <a:p>
                      <a:endParaRPr lang="en-US" sz="1000" b="1" dirty="0"/>
                    </a:p>
                  </a:txBody>
                  <a:tcPr marL="67232" marR="67232" marT="33616" marB="33616"/>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kern="1200" dirty="0"/>
                        <a:t>As a datacenter operating system, </a:t>
                      </a:r>
                      <a:r>
                        <a:rPr lang="en-US" sz="900" i="1" kern="1200" dirty="0"/>
                        <a:t>DC/OS </a:t>
                      </a:r>
                      <a:r>
                        <a:rPr lang="en-US" sz="900" kern="1200" dirty="0"/>
                        <a:t>is itself a distributed system, a cluster manager and a container platform</a:t>
                      </a:r>
                    </a:p>
                    <a:p>
                      <a:endParaRPr lang="en-US" sz="900" kern="1200" dirty="0">
                        <a:solidFill>
                          <a:schemeClr val="dk1"/>
                        </a:solidFill>
                        <a:latin typeface="+mn-lt"/>
                        <a:ea typeface="+mn-ea"/>
                        <a:cs typeface="+mn-cs"/>
                      </a:endParaRPr>
                    </a:p>
                    <a:p>
                      <a:endParaRPr lang="en-US" sz="900" kern="1200" dirty="0">
                        <a:solidFill>
                          <a:schemeClr val="dk1"/>
                        </a:solidFill>
                        <a:latin typeface="+mn-lt"/>
                        <a:ea typeface="+mn-ea"/>
                        <a:cs typeface="+mn-cs"/>
                      </a:endParaRPr>
                    </a:p>
                  </a:txBody>
                  <a:tcPr marL="67232" marR="67232" marT="33616" marB="33616"/>
                </a:tc>
                <a:tc>
                  <a:txBody>
                    <a:bodyPr/>
                    <a:lstStyle/>
                    <a:p>
                      <a:endParaRPr lang="en-US" sz="1000" dirty="0"/>
                    </a:p>
                  </a:txBody>
                  <a:tcPr marL="67232" marR="67232" marT="33616" marB="33616"/>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t>Microservices based on containers (Including other Linux containers, not just Docker)</a:t>
                      </a:r>
                    </a:p>
                  </a:txBody>
                  <a:tcPr marL="67232" marR="67232" marT="33616" marB="33616"/>
                </a:tc>
                <a:extLst>
                  <a:ext uri="{0D108BD9-81ED-4DB2-BD59-A6C34878D82A}">
                    <a16:rowId xmlns:a16="http://schemas.microsoft.com/office/drawing/2014/main" val="2052298399"/>
                  </a:ext>
                </a:extLst>
              </a:tr>
            </a:tbl>
          </a:graphicData>
        </a:graphic>
      </p:graphicFrame>
      <p:pic>
        <p:nvPicPr>
          <p:cNvPr id="8" name="Picture 4" descr="Image result for Linux logo "/>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06412" y="2684778"/>
            <a:ext cx="182088" cy="2138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windows i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72033" y="2964911"/>
            <a:ext cx="250848" cy="2508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Linux logo "/>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28274" y="3538706"/>
            <a:ext cx="182088" cy="2138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windows i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93894" y="3818839"/>
            <a:ext cx="250848" cy="250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Linux logo "/>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28552" y="4424775"/>
            <a:ext cx="182088" cy="2138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windows i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94173" y="4704908"/>
            <a:ext cx="250848" cy="2508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Linux logo "/>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11446" y="2086660"/>
            <a:ext cx="182088" cy="2138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windows ic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77067" y="1769481"/>
            <a:ext cx="250848" cy="25084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692531" y="1793072"/>
            <a:ext cx="862737" cy="228076"/>
          </a:xfrm>
          <a:prstGeom prst="rect">
            <a:avLst/>
          </a:prstGeom>
        </p:spPr>
        <p:txBody>
          <a:bodyPr wrap="none">
            <a:spAutoFit/>
          </a:bodyPr>
          <a:lstStyle/>
          <a:p>
            <a:pPr defTabSz="685845">
              <a:defRPr/>
            </a:pPr>
            <a:r>
              <a:rPr lang="en-US" sz="882" dirty="0">
                <a:solidFill>
                  <a:srgbClr val="505050"/>
                </a:solidFill>
                <a:latin typeface="Segoe UI"/>
              </a:rPr>
              <a:t>More mature:</a:t>
            </a:r>
          </a:p>
        </p:txBody>
      </p:sp>
      <p:sp>
        <p:nvSpPr>
          <p:cNvPr id="17" name="Rectangle 16"/>
          <p:cNvSpPr/>
          <p:nvPr/>
        </p:nvSpPr>
        <p:spPr>
          <a:xfrm>
            <a:off x="5692531" y="2078388"/>
            <a:ext cx="805029" cy="228076"/>
          </a:xfrm>
          <a:prstGeom prst="rect">
            <a:avLst/>
          </a:prstGeom>
        </p:spPr>
        <p:txBody>
          <a:bodyPr wrap="none">
            <a:spAutoFit/>
          </a:bodyPr>
          <a:lstStyle/>
          <a:p>
            <a:pPr defTabSz="685845">
              <a:defRPr/>
            </a:pPr>
            <a:r>
              <a:rPr lang="en-US" sz="882" dirty="0">
                <a:solidFill>
                  <a:srgbClr val="505050"/>
                </a:solidFill>
                <a:latin typeface="Segoe UI"/>
              </a:rPr>
              <a:t>Less mature:</a:t>
            </a:r>
          </a:p>
        </p:txBody>
      </p:sp>
      <p:sp>
        <p:nvSpPr>
          <p:cNvPr id="18" name="Rectangle 17"/>
          <p:cNvSpPr/>
          <p:nvPr/>
        </p:nvSpPr>
        <p:spPr>
          <a:xfrm>
            <a:off x="5687497" y="2697315"/>
            <a:ext cx="862737" cy="228076"/>
          </a:xfrm>
          <a:prstGeom prst="rect">
            <a:avLst/>
          </a:prstGeom>
        </p:spPr>
        <p:txBody>
          <a:bodyPr wrap="none">
            <a:spAutoFit/>
          </a:bodyPr>
          <a:lstStyle/>
          <a:p>
            <a:pPr defTabSz="685845">
              <a:defRPr/>
            </a:pPr>
            <a:r>
              <a:rPr lang="en-US" sz="882" dirty="0">
                <a:solidFill>
                  <a:srgbClr val="505050"/>
                </a:solidFill>
                <a:latin typeface="Segoe UI"/>
              </a:rPr>
              <a:t>More mature:</a:t>
            </a:r>
          </a:p>
        </p:txBody>
      </p:sp>
      <p:sp>
        <p:nvSpPr>
          <p:cNvPr id="19" name="Rectangle 18"/>
          <p:cNvSpPr/>
          <p:nvPr/>
        </p:nvSpPr>
        <p:spPr>
          <a:xfrm>
            <a:off x="5687497" y="2982631"/>
            <a:ext cx="805029" cy="228076"/>
          </a:xfrm>
          <a:prstGeom prst="rect">
            <a:avLst/>
          </a:prstGeom>
        </p:spPr>
        <p:txBody>
          <a:bodyPr wrap="none">
            <a:spAutoFit/>
          </a:bodyPr>
          <a:lstStyle/>
          <a:p>
            <a:pPr defTabSz="685845">
              <a:defRPr/>
            </a:pPr>
            <a:r>
              <a:rPr lang="en-US" sz="882" dirty="0">
                <a:solidFill>
                  <a:srgbClr val="505050"/>
                </a:solidFill>
                <a:latin typeface="Segoe UI"/>
              </a:rPr>
              <a:t>Less mature:</a:t>
            </a:r>
          </a:p>
        </p:txBody>
      </p:sp>
      <p:sp>
        <p:nvSpPr>
          <p:cNvPr id="22" name="Rectangle 21"/>
          <p:cNvSpPr/>
          <p:nvPr/>
        </p:nvSpPr>
        <p:spPr>
          <a:xfrm>
            <a:off x="5683724" y="3556355"/>
            <a:ext cx="862737" cy="228076"/>
          </a:xfrm>
          <a:prstGeom prst="rect">
            <a:avLst/>
          </a:prstGeom>
        </p:spPr>
        <p:txBody>
          <a:bodyPr wrap="none">
            <a:spAutoFit/>
          </a:bodyPr>
          <a:lstStyle/>
          <a:p>
            <a:pPr defTabSz="685845">
              <a:defRPr/>
            </a:pPr>
            <a:r>
              <a:rPr lang="en-US" sz="882" dirty="0">
                <a:solidFill>
                  <a:srgbClr val="505050"/>
                </a:solidFill>
                <a:latin typeface="Segoe UI"/>
              </a:rPr>
              <a:t>More mature:</a:t>
            </a:r>
          </a:p>
        </p:txBody>
      </p:sp>
      <p:sp>
        <p:nvSpPr>
          <p:cNvPr id="23" name="Rectangle 22"/>
          <p:cNvSpPr/>
          <p:nvPr/>
        </p:nvSpPr>
        <p:spPr>
          <a:xfrm>
            <a:off x="5683724" y="3841671"/>
            <a:ext cx="805029" cy="228076"/>
          </a:xfrm>
          <a:prstGeom prst="rect">
            <a:avLst/>
          </a:prstGeom>
        </p:spPr>
        <p:txBody>
          <a:bodyPr wrap="none">
            <a:spAutoFit/>
          </a:bodyPr>
          <a:lstStyle/>
          <a:p>
            <a:pPr defTabSz="685845">
              <a:defRPr/>
            </a:pPr>
            <a:r>
              <a:rPr lang="en-US" sz="882" dirty="0">
                <a:solidFill>
                  <a:srgbClr val="505050"/>
                </a:solidFill>
                <a:latin typeface="Segoe UI"/>
              </a:rPr>
              <a:t>Less mature:</a:t>
            </a:r>
          </a:p>
        </p:txBody>
      </p:sp>
      <p:sp>
        <p:nvSpPr>
          <p:cNvPr id="24" name="Rectangle 23"/>
          <p:cNvSpPr/>
          <p:nvPr/>
        </p:nvSpPr>
        <p:spPr>
          <a:xfrm>
            <a:off x="271612" y="1059033"/>
            <a:ext cx="1568743" cy="327991"/>
          </a:xfrm>
          <a:prstGeom prst="rect">
            <a:avLst/>
          </a:prstGeom>
          <a:solidFill>
            <a:srgbClr val="50505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defRPr/>
            </a:pPr>
            <a:r>
              <a:rPr lang="en-US" sz="1324" b="1" dirty="0">
                <a:solidFill>
                  <a:srgbClr val="FFFFFF"/>
                </a:solidFill>
                <a:latin typeface="Segoe UI"/>
              </a:rPr>
              <a:t>Azure Product</a:t>
            </a:r>
          </a:p>
        </p:txBody>
      </p:sp>
      <p:sp>
        <p:nvSpPr>
          <p:cNvPr id="25" name="Rectangle 24"/>
          <p:cNvSpPr/>
          <p:nvPr/>
        </p:nvSpPr>
        <p:spPr>
          <a:xfrm>
            <a:off x="271612" y="1402538"/>
            <a:ext cx="1568743" cy="945106"/>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defRPr/>
            </a:pPr>
            <a:endParaRPr lang="en-US" sz="1500" kern="0" dirty="0">
              <a:solidFill>
                <a:srgbClr val="FFFFFF"/>
              </a:solidFill>
              <a:latin typeface="Segoe UI"/>
            </a:endParaRPr>
          </a:p>
        </p:txBody>
      </p:sp>
      <p:sp>
        <p:nvSpPr>
          <p:cNvPr id="26" name="Rectangle 25"/>
          <p:cNvSpPr/>
          <p:nvPr/>
        </p:nvSpPr>
        <p:spPr>
          <a:xfrm>
            <a:off x="271612" y="2363157"/>
            <a:ext cx="1568743" cy="2626484"/>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739">
              <a:defRPr/>
            </a:pPr>
            <a:endParaRPr lang="en-US" sz="1500" kern="0" dirty="0">
              <a:solidFill>
                <a:srgbClr val="FFFFFF"/>
              </a:solidFill>
              <a:latin typeface="Segoe UI"/>
            </a:endParaRPr>
          </a:p>
        </p:txBody>
      </p:sp>
      <p:sp>
        <p:nvSpPr>
          <p:cNvPr id="27" name="Rectangle 26"/>
          <p:cNvSpPr/>
          <p:nvPr/>
        </p:nvSpPr>
        <p:spPr>
          <a:xfrm>
            <a:off x="390543" y="1402537"/>
            <a:ext cx="1438214" cy="250710"/>
          </a:xfrm>
          <a:prstGeom prst="rect">
            <a:avLst/>
          </a:prstGeom>
        </p:spPr>
        <p:txBody>
          <a:bodyPr wrap="none">
            <a:spAutoFit/>
          </a:bodyPr>
          <a:lstStyle/>
          <a:p>
            <a:pPr defTabSz="504302">
              <a:defRPr/>
            </a:pPr>
            <a:r>
              <a:rPr lang="en-US" sz="1029" b="1" dirty="0">
                <a:solidFill>
                  <a:srgbClr val="FFFFFF"/>
                </a:solidFill>
                <a:latin typeface="Segoe UI"/>
              </a:rPr>
              <a:t>Azure Service Fabric</a:t>
            </a:r>
          </a:p>
        </p:txBody>
      </p:sp>
      <p:sp>
        <p:nvSpPr>
          <p:cNvPr id="28" name="Rectangle 27"/>
          <p:cNvSpPr/>
          <p:nvPr/>
        </p:nvSpPr>
        <p:spPr>
          <a:xfrm>
            <a:off x="254771" y="2364764"/>
            <a:ext cx="1669047" cy="250710"/>
          </a:xfrm>
          <a:prstGeom prst="rect">
            <a:avLst/>
          </a:prstGeom>
        </p:spPr>
        <p:txBody>
          <a:bodyPr wrap="none">
            <a:spAutoFit/>
          </a:bodyPr>
          <a:lstStyle/>
          <a:p>
            <a:pPr defTabSz="504302">
              <a:defRPr/>
            </a:pPr>
            <a:r>
              <a:rPr lang="en-US" sz="1029" b="1" dirty="0">
                <a:solidFill>
                  <a:srgbClr val="FFFFFF"/>
                </a:solidFill>
                <a:latin typeface="Segoe UI"/>
              </a:rPr>
              <a:t>Azure Container Service</a:t>
            </a:r>
          </a:p>
        </p:txBody>
      </p:sp>
      <p:sp>
        <p:nvSpPr>
          <p:cNvPr id="33" name="Freeform 359"/>
          <p:cNvSpPr>
            <a:spLocks noChangeAspect="1"/>
          </p:cNvSpPr>
          <p:nvPr/>
        </p:nvSpPr>
        <p:spPr bwMode="auto">
          <a:xfrm>
            <a:off x="874248" y="1679630"/>
            <a:ext cx="298232" cy="286641"/>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647" fontAlgn="base">
              <a:lnSpc>
                <a:spcPct val="90000"/>
              </a:lnSpc>
              <a:spcBef>
                <a:spcPct val="0"/>
              </a:spcBef>
              <a:spcAft>
                <a:spcPct val="0"/>
              </a:spcAft>
              <a:defRPr/>
            </a:pPr>
            <a:endParaRPr lang="en-US" sz="1471" b="1" dirty="0">
              <a:solidFill>
                <a:srgbClr val="333333"/>
              </a:solidFill>
              <a:latin typeface="Segoe UI Light"/>
              <a:ea typeface="Segoe UI" pitchFamily="34" charset="0"/>
              <a:cs typeface="Segoe UI" pitchFamily="34" charset="0"/>
            </a:endParaRPr>
          </a:p>
        </p:txBody>
      </p:sp>
      <p:pic>
        <p:nvPicPr>
          <p:cNvPr id="34" name="Picture 33"/>
          <p:cNvPicPr>
            <a:picLocks noChangeAspect="1"/>
          </p:cNvPicPr>
          <p:nvPr/>
        </p:nvPicPr>
        <p:blipFill>
          <a:blip r:embed="rId5" cstate="email">
            <a:clrChange>
              <a:clrFrom>
                <a:srgbClr val="8E9CFF"/>
              </a:clrFrom>
              <a:clrTo>
                <a:srgbClr val="8E9CFF">
                  <a:alpha val="0"/>
                </a:srgbClr>
              </a:clrTo>
            </a:clrChange>
            <a:extLst>
              <a:ext uri="{28A0092B-C50C-407E-A947-70E740481C1C}">
                <a14:useLocalDpi xmlns:a14="http://schemas.microsoft.com/office/drawing/2010/main"/>
              </a:ext>
            </a:extLst>
          </a:blip>
          <a:stretch>
            <a:fillRect/>
          </a:stretch>
        </p:blipFill>
        <p:spPr>
          <a:xfrm>
            <a:off x="804977" y="2611227"/>
            <a:ext cx="416674" cy="408735"/>
          </a:xfrm>
          <a:prstGeom prst="rect">
            <a:avLst/>
          </a:prstGeom>
        </p:spPr>
      </p:pic>
      <p:sp>
        <p:nvSpPr>
          <p:cNvPr id="36" name="Rectangle 35"/>
          <p:cNvSpPr/>
          <p:nvPr/>
        </p:nvSpPr>
        <p:spPr bwMode="auto">
          <a:xfrm>
            <a:off x="1932782" y="1451220"/>
            <a:ext cx="1288611" cy="8614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p:cNvSpPr/>
          <p:nvPr/>
        </p:nvSpPr>
        <p:spPr bwMode="auto">
          <a:xfrm>
            <a:off x="1932782" y="2395766"/>
            <a:ext cx="1288611" cy="7945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1939446" y="3292456"/>
            <a:ext cx="1288611" cy="7648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1932782" y="4151666"/>
            <a:ext cx="1288611" cy="7731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0" name="Picture 29" descr="https://azure.microsoft.com/svghandler/service-fabric?width=600&amp;height=31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44200" y="1742363"/>
            <a:ext cx="672319" cy="3575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Swarm logo"/>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2345368" y="2714712"/>
            <a:ext cx="469177" cy="368144"/>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a:xfrm>
            <a:off x="2041477" y="2444611"/>
            <a:ext cx="1085554" cy="250710"/>
          </a:xfrm>
          <a:prstGeom prst="rect">
            <a:avLst/>
          </a:prstGeom>
        </p:spPr>
        <p:txBody>
          <a:bodyPr wrap="none">
            <a:spAutoFit/>
          </a:bodyPr>
          <a:lstStyle/>
          <a:p>
            <a:pPr defTabSz="504302">
              <a:defRPr/>
            </a:pPr>
            <a:r>
              <a:rPr lang="en-US" sz="1029" b="1" dirty="0">
                <a:solidFill>
                  <a:srgbClr val="505050"/>
                </a:solidFill>
                <a:latin typeface="Segoe UI"/>
              </a:rPr>
              <a:t>Docker Swarm</a:t>
            </a:r>
          </a:p>
        </p:txBody>
      </p:sp>
      <p:sp>
        <p:nvSpPr>
          <p:cNvPr id="43" name="Rectangle 42"/>
          <p:cNvSpPr/>
          <p:nvPr/>
        </p:nvSpPr>
        <p:spPr>
          <a:xfrm>
            <a:off x="2128221" y="1489608"/>
            <a:ext cx="1040670" cy="250710"/>
          </a:xfrm>
          <a:prstGeom prst="rect">
            <a:avLst/>
          </a:prstGeom>
        </p:spPr>
        <p:txBody>
          <a:bodyPr wrap="none">
            <a:spAutoFit/>
          </a:bodyPr>
          <a:lstStyle/>
          <a:p>
            <a:pPr defTabSz="504302">
              <a:defRPr/>
            </a:pPr>
            <a:r>
              <a:rPr lang="en-US" sz="1029" b="1" dirty="0">
                <a:solidFill>
                  <a:srgbClr val="505050"/>
                </a:solidFill>
                <a:latin typeface="Segoe UI"/>
              </a:rPr>
              <a:t>Service Fabric</a:t>
            </a:r>
          </a:p>
        </p:txBody>
      </p:sp>
      <p:sp>
        <p:nvSpPr>
          <p:cNvPr id="45" name="Rectangle 44"/>
          <p:cNvSpPr/>
          <p:nvPr/>
        </p:nvSpPr>
        <p:spPr>
          <a:xfrm>
            <a:off x="5692532" y="1449043"/>
            <a:ext cx="1128835" cy="341376"/>
          </a:xfrm>
          <a:prstGeom prst="rect">
            <a:avLst/>
          </a:prstGeom>
        </p:spPr>
        <p:txBody>
          <a:bodyPr wrap="none">
            <a:spAutoFit/>
          </a:bodyPr>
          <a:lstStyle/>
          <a:p>
            <a:pPr defTabSz="685845">
              <a:defRPr/>
            </a:pPr>
            <a:r>
              <a:rPr lang="en-US" sz="809" dirty="0">
                <a:solidFill>
                  <a:srgbClr val="505050"/>
                </a:solidFill>
                <a:latin typeface="Segoe UI"/>
              </a:rPr>
              <a:t>Production-ready &amp;</a:t>
            </a:r>
          </a:p>
          <a:p>
            <a:pPr defTabSz="685845">
              <a:defRPr/>
            </a:pPr>
            <a:r>
              <a:rPr lang="en-US" sz="809" dirty="0">
                <a:solidFill>
                  <a:srgbClr val="505050"/>
                </a:solidFill>
                <a:latin typeface="Segoe UI"/>
              </a:rPr>
              <a:t>Microsoft ecosystem</a:t>
            </a:r>
          </a:p>
        </p:txBody>
      </p:sp>
      <p:pic>
        <p:nvPicPr>
          <p:cNvPr id="44" name="Picture 4" descr="Image result for Mesosphere DC/OS logo"/>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2253239" y="4503982"/>
            <a:ext cx="676515" cy="28564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1915291" y="4222139"/>
            <a:ext cx="1385316" cy="250710"/>
          </a:xfrm>
          <a:prstGeom prst="rect">
            <a:avLst/>
          </a:prstGeom>
        </p:spPr>
        <p:txBody>
          <a:bodyPr wrap="none">
            <a:spAutoFit/>
          </a:bodyPr>
          <a:lstStyle/>
          <a:p>
            <a:pPr defTabSz="504302">
              <a:defRPr/>
            </a:pPr>
            <a:r>
              <a:rPr lang="en-US" sz="1029" b="1" dirty="0">
                <a:solidFill>
                  <a:srgbClr val="505050"/>
                </a:solidFill>
                <a:latin typeface="Segoe UI"/>
              </a:rPr>
              <a:t>Mesosphere DC/OS</a:t>
            </a:r>
          </a:p>
        </p:txBody>
      </p:sp>
      <p:sp>
        <p:nvSpPr>
          <p:cNvPr id="50" name="Rectangle 49"/>
          <p:cNvSpPr/>
          <p:nvPr/>
        </p:nvSpPr>
        <p:spPr>
          <a:xfrm>
            <a:off x="5692531" y="4454173"/>
            <a:ext cx="862737" cy="228076"/>
          </a:xfrm>
          <a:prstGeom prst="rect">
            <a:avLst/>
          </a:prstGeom>
        </p:spPr>
        <p:txBody>
          <a:bodyPr wrap="none">
            <a:spAutoFit/>
          </a:bodyPr>
          <a:lstStyle/>
          <a:p>
            <a:pPr defTabSz="685845">
              <a:defRPr/>
            </a:pPr>
            <a:r>
              <a:rPr lang="en-US" sz="882" dirty="0">
                <a:solidFill>
                  <a:srgbClr val="505050"/>
                </a:solidFill>
                <a:latin typeface="Segoe UI"/>
              </a:rPr>
              <a:t>More mature:</a:t>
            </a:r>
          </a:p>
        </p:txBody>
      </p:sp>
      <p:sp>
        <p:nvSpPr>
          <p:cNvPr id="51" name="Rectangle 50"/>
          <p:cNvSpPr/>
          <p:nvPr/>
        </p:nvSpPr>
        <p:spPr>
          <a:xfrm>
            <a:off x="5692531" y="4739489"/>
            <a:ext cx="805029" cy="228076"/>
          </a:xfrm>
          <a:prstGeom prst="rect">
            <a:avLst/>
          </a:prstGeom>
        </p:spPr>
        <p:txBody>
          <a:bodyPr wrap="none">
            <a:spAutoFit/>
          </a:bodyPr>
          <a:lstStyle/>
          <a:p>
            <a:pPr defTabSz="685845">
              <a:defRPr/>
            </a:pPr>
            <a:r>
              <a:rPr lang="en-US" sz="882" dirty="0">
                <a:solidFill>
                  <a:srgbClr val="505050"/>
                </a:solidFill>
                <a:latin typeface="Segoe UI"/>
              </a:rPr>
              <a:t>Less mature:</a:t>
            </a:r>
          </a:p>
        </p:txBody>
      </p:sp>
      <p:sp>
        <p:nvSpPr>
          <p:cNvPr id="52" name="Rectangle 51"/>
          <p:cNvSpPr/>
          <p:nvPr/>
        </p:nvSpPr>
        <p:spPr>
          <a:xfrm>
            <a:off x="5702335" y="4140493"/>
            <a:ext cx="1098378" cy="341376"/>
          </a:xfrm>
          <a:prstGeom prst="rect">
            <a:avLst/>
          </a:prstGeom>
        </p:spPr>
        <p:txBody>
          <a:bodyPr wrap="none">
            <a:spAutoFit/>
          </a:bodyPr>
          <a:lstStyle/>
          <a:p>
            <a:pPr defTabSz="685845">
              <a:defRPr/>
            </a:pPr>
            <a:r>
              <a:rPr lang="en-US" sz="809" dirty="0">
                <a:solidFill>
                  <a:srgbClr val="505050"/>
                </a:solidFill>
                <a:latin typeface="Segoe UI"/>
              </a:rPr>
              <a:t>Production-ready &amp;</a:t>
            </a:r>
          </a:p>
          <a:p>
            <a:pPr defTabSz="685845">
              <a:defRPr/>
            </a:pPr>
            <a:r>
              <a:rPr lang="en-US" sz="809" dirty="0">
                <a:solidFill>
                  <a:srgbClr val="505050"/>
                </a:solidFill>
                <a:latin typeface="Segoe UI"/>
              </a:rPr>
              <a:t>Linux ecosystem</a:t>
            </a:r>
          </a:p>
        </p:txBody>
      </p:sp>
      <p:sp>
        <p:nvSpPr>
          <p:cNvPr id="48" name="Rectangle 47"/>
          <p:cNvSpPr/>
          <p:nvPr/>
        </p:nvSpPr>
        <p:spPr>
          <a:xfrm>
            <a:off x="5683724" y="2375328"/>
            <a:ext cx="1324402" cy="341376"/>
          </a:xfrm>
          <a:prstGeom prst="rect">
            <a:avLst/>
          </a:prstGeom>
        </p:spPr>
        <p:txBody>
          <a:bodyPr wrap="none">
            <a:spAutoFit/>
          </a:bodyPr>
          <a:lstStyle/>
          <a:p>
            <a:pPr defTabSz="685845">
              <a:defRPr/>
            </a:pPr>
            <a:r>
              <a:rPr lang="en-US" sz="809" dirty="0">
                <a:solidFill>
                  <a:srgbClr val="505050"/>
                </a:solidFill>
                <a:latin typeface="Segoe UI"/>
              </a:rPr>
              <a:t>Easy to get started</a:t>
            </a:r>
          </a:p>
          <a:p>
            <a:pPr defTabSz="685845">
              <a:defRPr/>
            </a:pPr>
            <a:r>
              <a:rPr lang="en-US" sz="809" dirty="0">
                <a:solidFill>
                  <a:srgbClr val="505050"/>
                </a:solidFill>
                <a:latin typeface="Segoe UI"/>
              </a:rPr>
              <a:t>Dev/Test and Production</a:t>
            </a:r>
          </a:p>
        </p:txBody>
      </p:sp>
      <p:pic>
        <p:nvPicPr>
          <p:cNvPr id="53" name="Picture 2" descr="Image result for Kubernetes logo"/>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427047" y="3610459"/>
            <a:ext cx="321996" cy="313946"/>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2199131" y="3361246"/>
            <a:ext cx="889987" cy="250710"/>
          </a:xfrm>
          <a:prstGeom prst="rect">
            <a:avLst/>
          </a:prstGeom>
        </p:spPr>
        <p:txBody>
          <a:bodyPr wrap="none">
            <a:spAutoFit/>
          </a:bodyPr>
          <a:lstStyle/>
          <a:p>
            <a:pPr defTabSz="504302">
              <a:defRPr/>
            </a:pPr>
            <a:r>
              <a:rPr lang="en-US" sz="1029" b="1" dirty="0">
                <a:solidFill>
                  <a:srgbClr val="505050"/>
                </a:solidFill>
                <a:latin typeface="Segoe UI"/>
              </a:rPr>
              <a:t>Kubernetes</a:t>
            </a:r>
          </a:p>
        </p:txBody>
      </p:sp>
      <p:sp>
        <p:nvSpPr>
          <p:cNvPr id="56" name="Rectangle 55"/>
          <p:cNvSpPr/>
          <p:nvPr/>
        </p:nvSpPr>
        <p:spPr>
          <a:xfrm>
            <a:off x="5683723" y="3248163"/>
            <a:ext cx="1098378" cy="341376"/>
          </a:xfrm>
          <a:prstGeom prst="rect">
            <a:avLst/>
          </a:prstGeom>
        </p:spPr>
        <p:txBody>
          <a:bodyPr wrap="none">
            <a:spAutoFit/>
          </a:bodyPr>
          <a:lstStyle/>
          <a:p>
            <a:pPr defTabSz="685845">
              <a:defRPr/>
            </a:pPr>
            <a:r>
              <a:rPr lang="en-US" sz="809" dirty="0">
                <a:solidFill>
                  <a:srgbClr val="505050"/>
                </a:solidFill>
                <a:latin typeface="Segoe UI"/>
              </a:rPr>
              <a:t>Production-ready &amp;</a:t>
            </a:r>
          </a:p>
          <a:p>
            <a:pPr defTabSz="685845">
              <a:defRPr/>
            </a:pPr>
            <a:r>
              <a:rPr lang="en-US" sz="809" dirty="0">
                <a:solidFill>
                  <a:srgbClr val="505050"/>
                </a:solidFill>
                <a:latin typeface="Segoe UI"/>
              </a:rPr>
              <a:t>Linux ecosystem</a:t>
            </a:r>
          </a:p>
        </p:txBody>
      </p:sp>
    </p:spTree>
    <p:extLst>
      <p:ext uri="{BB962C8B-B14F-4D97-AF65-F5344CB8AC3E}">
        <p14:creationId xmlns:p14="http://schemas.microsoft.com/office/powerpoint/2010/main" val="23446661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Choosing Orchestrators</a:t>
            </a:r>
          </a:p>
        </p:txBody>
      </p:sp>
      <p:graphicFrame>
        <p:nvGraphicFramePr>
          <p:cNvPr id="7" name="Table 6"/>
          <p:cNvGraphicFramePr>
            <a:graphicFrameLocks noGrp="1"/>
          </p:cNvGraphicFramePr>
          <p:nvPr>
            <p:extLst/>
          </p:nvPr>
        </p:nvGraphicFramePr>
        <p:xfrm>
          <a:off x="1883107" y="1059248"/>
          <a:ext cx="6946308" cy="4254810"/>
        </p:xfrm>
        <a:graphic>
          <a:graphicData uri="http://schemas.openxmlformats.org/drawingml/2006/table">
            <a:tbl>
              <a:tblPr firstRow="1" bandRow="1">
                <a:tableStyleId>{073A0DAA-6AF3-43AB-8588-CEC1D06C72B9}</a:tableStyleId>
              </a:tblPr>
              <a:tblGrid>
                <a:gridCol w="1377780">
                  <a:extLst>
                    <a:ext uri="{9D8B030D-6E8A-4147-A177-3AD203B41FA5}">
                      <a16:colId xmlns:a16="http://schemas.microsoft.com/office/drawing/2014/main" val="1731072896"/>
                    </a:ext>
                  </a:extLst>
                </a:gridCol>
                <a:gridCol w="2486618">
                  <a:extLst>
                    <a:ext uri="{9D8B030D-6E8A-4147-A177-3AD203B41FA5}">
                      <a16:colId xmlns:a16="http://schemas.microsoft.com/office/drawing/2014/main" val="1384903516"/>
                    </a:ext>
                  </a:extLst>
                </a:gridCol>
                <a:gridCol w="1345333">
                  <a:extLst>
                    <a:ext uri="{9D8B030D-6E8A-4147-A177-3AD203B41FA5}">
                      <a16:colId xmlns:a16="http://schemas.microsoft.com/office/drawing/2014/main" val="4172087379"/>
                    </a:ext>
                  </a:extLst>
                </a:gridCol>
                <a:gridCol w="1736577">
                  <a:extLst>
                    <a:ext uri="{9D8B030D-6E8A-4147-A177-3AD203B41FA5}">
                      <a16:colId xmlns:a16="http://schemas.microsoft.com/office/drawing/2014/main" val="2438914358"/>
                    </a:ext>
                  </a:extLst>
                </a:gridCol>
              </a:tblGrid>
              <a:tr h="322213">
                <a:tc>
                  <a:txBody>
                    <a:bodyPr/>
                    <a:lstStyle/>
                    <a:p>
                      <a:r>
                        <a:rPr lang="en-US" sz="1300" dirty="0"/>
                        <a:t>Orchestrator</a:t>
                      </a:r>
                    </a:p>
                  </a:txBody>
                  <a:tcPr marL="67222" marR="67222" marT="33611" marB="33611"/>
                </a:tc>
                <a:tc>
                  <a:txBody>
                    <a:bodyPr/>
                    <a:lstStyle/>
                    <a:p>
                      <a:r>
                        <a:rPr lang="en-US" sz="1300" dirty="0"/>
                        <a:t>Description</a:t>
                      </a:r>
                    </a:p>
                  </a:txBody>
                  <a:tcPr marL="67222" marR="67222" marT="33611" marB="33611"/>
                </a:tc>
                <a:tc>
                  <a:txBody>
                    <a:bodyPr/>
                    <a:lstStyle/>
                    <a:p>
                      <a:r>
                        <a:rPr lang="en-US" sz="1300" dirty="0"/>
                        <a:t>Good for</a:t>
                      </a:r>
                    </a:p>
                  </a:txBody>
                  <a:tcPr marL="67222" marR="67222" marT="33611" marB="33611"/>
                </a:tc>
                <a:tc>
                  <a:txBody>
                    <a:bodyPr/>
                    <a:lstStyle/>
                    <a:p>
                      <a:r>
                        <a:rPr lang="en-US" sz="1300" dirty="0"/>
                        <a:t>Common workloads</a:t>
                      </a:r>
                    </a:p>
                  </a:txBody>
                  <a:tcPr marL="67222" marR="67222" marT="33611" marB="33611"/>
                </a:tc>
                <a:extLst>
                  <a:ext uri="{0D108BD9-81ED-4DB2-BD59-A6C34878D82A}">
                    <a16:rowId xmlns:a16="http://schemas.microsoft.com/office/drawing/2014/main" val="276489895"/>
                  </a:ext>
                </a:extLst>
              </a:tr>
              <a:tr h="946770">
                <a:tc>
                  <a:txBody>
                    <a:bodyPr/>
                    <a:lstStyle/>
                    <a:p>
                      <a:endParaRPr lang="en-US" sz="1000" b="1" dirty="0"/>
                    </a:p>
                  </a:txBody>
                  <a:tcPr marL="67222" marR="67222" marT="33611" marB="33611">
                    <a:solidFill>
                      <a:schemeClr val="bg1"/>
                    </a:solidFill>
                  </a:tcPr>
                </a:tc>
                <a:tc>
                  <a:txBody>
                    <a:bodyPr/>
                    <a:lstStyle/>
                    <a:p>
                      <a:endParaRPr lang="en-US" sz="1000" dirty="0"/>
                    </a:p>
                    <a:p>
                      <a:pPr marL="0" marR="0" lvl="0" indent="0" algn="l" defTabSz="932563" rtl="0" eaLnBrk="1" fontAlgn="auto" latinLnBrk="0" hangingPunct="1">
                        <a:lnSpc>
                          <a:spcPct val="100000"/>
                        </a:lnSpc>
                        <a:spcBef>
                          <a:spcPts val="0"/>
                        </a:spcBef>
                        <a:spcAft>
                          <a:spcPts val="0"/>
                        </a:spcAft>
                        <a:buClrTx/>
                        <a:buSzTx/>
                        <a:buFontTx/>
                        <a:buNone/>
                        <a:tabLst/>
                        <a:defRPr/>
                      </a:pPr>
                      <a:r>
                        <a:rPr lang="en-US" sz="1000" dirty="0"/>
                        <a:t>Kubernetes is an open-source platform for automating deployment, scaling, and operations of application containers across clusters of hosts</a:t>
                      </a:r>
                    </a:p>
                  </a:txBody>
                  <a:tcPr marL="67222" marR="67222" marT="33611" marB="33611">
                    <a:solidFill>
                      <a:schemeClr val="bg1"/>
                    </a:solidFill>
                  </a:tcPr>
                </a:tc>
                <a:tc>
                  <a:txBody>
                    <a:bodyPr/>
                    <a:lstStyle/>
                    <a:p>
                      <a:pPr defTabSz="932563">
                        <a:defRPr/>
                      </a:pPr>
                      <a:endParaRPr lang="en-US" sz="1000" dirty="0">
                        <a:solidFill>
                          <a:srgbClr val="505050"/>
                        </a:solidFill>
                        <a:latin typeface="Segoe UI"/>
                      </a:endParaRPr>
                    </a:p>
                    <a:p>
                      <a:pPr defTabSz="932563">
                        <a:defRPr/>
                      </a:pPr>
                      <a:r>
                        <a:rPr lang="en-US" sz="1000" dirty="0">
                          <a:solidFill>
                            <a:srgbClr val="505050"/>
                          </a:solidFill>
                          <a:latin typeface="Segoe UI"/>
                        </a:rPr>
                        <a:t>Production-ready &amp;</a:t>
                      </a:r>
                    </a:p>
                    <a:p>
                      <a:pPr defTabSz="932563">
                        <a:defRPr/>
                      </a:pPr>
                      <a:r>
                        <a:rPr lang="en-US" sz="1000" dirty="0">
                          <a:solidFill>
                            <a:srgbClr val="505050"/>
                          </a:solidFill>
                          <a:latin typeface="Segoe UI"/>
                        </a:rPr>
                        <a:t>Windows/Linux ecosystem</a:t>
                      </a:r>
                    </a:p>
                    <a:p>
                      <a:endParaRPr lang="en-US" sz="1000" dirty="0"/>
                    </a:p>
                  </a:txBody>
                  <a:tcPr marL="67222" marR="67222" marT="33611" marB="33611">
                    <a:solidFill>
                      <a:schemeClr val="bg1"/>
                    </a:solidFill>
                  </a:tcPr>
                </a:tc>
                <a:tc>
                  <a:txBody>
                    <a:bodyPr/>
                    <a:lstStyle/>
                    <a:p>
                      <a:pPr marL="0" marR="0" lvl="0" indent="0" algn="l" defTabSz="685845" rtl="0" eaLnBrk="1" fontAlgn="auto" latinLnBrk="0" hangingPunct="1">
                        <a:lnSpc>
                          <a:spcPct val="100000"/>
                        </a:lnSpc>
                        <a:spcBef>
                          <a:spcPts val="0"/>
                        </a:spcBef>
                        <a:spcAft>
                          <a:spcPts val="0"/>
                        </a:spcAft>
                        <a:buClrTx/>
                        <a:buSzTx/>
                        <a:buFont typeface="+mj-lt"/>
                        <a:buNone/>
                        <a:tabLst/>
                        <a:defRPr/>
                      </a:pPr>
                      <a:endParaRPr lang="en-US" sz="1000" b="1" dirty="0"/>
                    </a:p>
                    <a:p>
                      <a:pPr marL="0" marR="0" lvl="0" indent="0" algn="l" defTabSz="685845" rtl="0" eaLnBrk="1" fontAlgn="auto" latinLnBrk="0" hangingPunct="1">
                        <a:lnSpc>
                          <a:spcPct val="100000"/>
                        </a:lnSpc>
                        <a:spcBef>
                          <a:spcPts val="0"/>
                        </a:spcBef>
                        <a:spcAft>
                          <a:spcPts val="0"/>
                        </a:spcAft>
                        <a:buClrTx/>
                        <a:buSzTx/>
                        <a:buFont typeface="+mj-lt"/>
                        <a:buNone/>
                        <a:tabLst/>
                        <a:defRPr/>
                      </a:pPr>
                      <a:r>
                        <a:rPr lang="en-US" sz="1000" dirty="0"/>
                        <a:t>Microservices based on containers</a:t>
                      </a:r>
                    </a:p>
                    <a:p>
                      <a:pPr marL="0" marR="0" lvl="0" indent="0" algn="l" defTabSz="685845" rtl="0" eaLnBrk="1" fontAlgn="auto" latinLnBrk="0" hangingPunct="1">
                        <a:lnSpc>
                          <a:spcPct val="100000"/>
                        </a:lnSpc>
                        <a:spcBef>
                          <a:spcPts val="0"/>
                        </a:spcBef>
                        <a:spcAft>
                          <a:spcPts val="0"/>
                        </a:spcAft>
                        <a:buClrTx/>
                        <a:buSzTx/>
                        <a:buFont typeface="+mj-lt"/>
                        <a:buNone/>
                        <a:tabLst/>
                        <a:defRPr/>
                      </a:pPr>
                      <a:endParaRPr lang="en-US" sz="1000" b="1" dirty="0"/>
                    </a:p>
                  </a:txBody>
                  <a:tcPr marL="67222" marR="67222" marT="33611" marB="33611">
                    <a:solidFill>
                      <a:schemeClr val="bg1"/>
                    </a:solidFill>
                  </a:tcPr>
                </a:tc>
                <a:extLst>
                  <a:ext uri="{0D108BD9-81ED-4DB2-BD59-A6C34878D82A}">
                    <a16:rowId xmlns:a16="http://schemas.microsoft.com/office/drawing/2014/main" val="3911308282"/>
                  </a:ext>
                </a:extLst>
              </a:tr>
              <a:tr h="858577">
                <a:tc>
                  <a:txBody>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lang="en-US" sz="1000" dirty="0"/>
                    </a:p>
                    <a:p>
                      <a:endParaRPr lang="en-US" sz="1000" b="1" dirty="0"/>
                    </a:p>
                  </a:txBody>
                  <a:tcPr marL="67222" marR="67222" marT="33611" marB="33611">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br>
                        <a:rPr lang="en-US" sz="900" kern="1200" dirty="0"/>
                      </a:br>
                      <a:r>
                        <a:rPr lang="en-US" sz="1000" kern="1200" dirty="0">
                          <a:solidFill>
                            <a:schemeClr val="dk1"/>
                          </a:solidFill>
                          <a:latin typeface="+mn-lt"/>
                          <a:ea typeface="+mn-ea"/>
                          <a:cs typeface="+mn-cs"/>
                        </a:rPr>
                        <a:t>As a datacenter operating system, DC/OS is itself a distributed system, a cluster manager and a container platform</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txBody>
                  <a:tcPr marL="67222" marR="67222" marT="33611" marB="33611">
                    <a:solidFill>
                      <a:schemeClr val="bg1"/>
                    </a:solidFill>
                  </a:tcPr>
                </a:tc>
                <a:tc>
                  <a:txBody>
                    <a:bodyPr/>
                    <a:lstStyle/>
                    <a:p>
                      <a:pPr defTabSz="932563">
                        <a:defRPr/>
                      </a:pPr>
                      <a:endParaRPr lang="en-US" sz="1000" dirty="0">
                        <a:solidFill>
                          <a:srgbClr val="505050"/>
                        </a:solidFill>
                        <a:latin typeface="Segoe UI"/>
                      </a:endParaRPr>
                    </a:p>
                    <a:p>
                      <a:pPr defTabSz="932563">
                        <a:defRPr/>
                      </a:pPr>
                      <a:r>
                        <a:rPr lang="en-US" sz="1000" dirty="0">
                          <a:solidFill>
                            <a:srgbClr val="505050"/>
                          </a:solidFill>
                          <a:latin typeface="Segoe UI"/>
                        </a:rPr>
                        <a:t>Production-ready &amp;</a:t>
                      </a:r>
                    </a:p>
                    <a:p>
                      <a:pPr defTabSz="932563">
                        <a:defRPr/>
                      </a:pPr>
                      <a:r>
                        <a:rPr lang="en-US" sz="1000" dirty="0">
                          <a:solidFill>
                            <a:srgbClr val="505050"/>
                          </a:solidFill>
                          <a:latin typeface="Segoe UI"/>
                        </a:rPr>
                        <a:t>Linux ecosystem</a:t>
                      </a:r>
                    </a:p>
                    <a:p>
                      <a:endParaRPr lang="en-US" sz="1000" dirty="0"/>
                    </a:p>
                  </a:txBody>
                  <a:tcPr marL="67222" marR="67222" marT="33611" marB="33611">
                    <a:solidFill>
                      <a:schemeClr val="bg1"/>
                    </a:solidFill>
                  </a:tcPr>
                </a:tc>
                <a:tc>
                  <a:txBody>
                    <a:bodyPr/>
                    <a:lstStyle/>
                    <a:p>
                      <a:endParaRPr lang="en-US" sz="1000" dirty="0"/>
                    </a:p>
                    <a:p>
                      <a:r>
                        <a:rPr lang="en-US" sz="1000" dirty="0"/>
                        <a:t>Microservices based on containers</a:t>
                      </a:r>
                      <a:endParaRPr lang="en-US" sz="1000" b="1" dirty="0"/>
                    </a:p>
                  </a:txBody>
                  <a:tcPr marL="67222" marR="67222" marT="33611" marB="33611">
                    <a:solidFill>
                      <a:schemeClr val="bg1"/>
                    </a:solidFill>
                  </a:tcPr>
                </a:tc>
                <a:extLst>
                  <a:ext uri="{0D108BD9-81ED-4DB2-BD59-A6C34878D82A}">
                    <a16:rowId xmlns:a16="http://schemas.microsoft.com/office/drawing/2014/main" val="3683704449"/>
                  </a:ext>
                </a:extLst>
              </a:tr>
              <a:tr h="958044">
                <a:tc>
                  <a:txBody>
                    <a:bodyPr/>
                    <a:lstStyle/>
                    <a:p>
                      <a:endParaRPr lang="en-US" sz="1000" b="1" dirty="0"/>
                    </a:p>
                  </a:txBody>
                  <a:tcPr marL="67222" marR="67222" marT="33611" marB="33611">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latin typeface="+mn-lt"/>
                          <a:ea typeface="+mn-ea"/>
                          <a:cs typeface="+mn-cs"/>
                        </a:rPr>
                        <a:t>Docker Swarm is a clustering and scheduling tool for Docker containers. With Swarm, IT administrators and developers can establish and manage a cluster of Docker nodes as a single virtual system</a:t>
                      </a:r>
                    </a:p>
                    <a:p>
                      <a:endParaRPr lang="en-US" sz="900" dirty="0"/>
                    </a:p>
                  </a:txBody>
                  <a:tcPr marL="67222" marR="67222" marT="33611" marB="33611">
                    <a:solidFill>
                      <a:schemeClr val="bg1"/>
                    </a:solidFill>
                  </a:tcPr>
                </a:tc>
                <a:tc>
                  <a:txBody>
                    <a:bodyPr/>
                    <a:lstStyle/>
                    <a:p>
                      <a:pPr defTabSz="932563">
                        <a:defRPr/>
                      </a:pPr>
                      <a:r>
                        <a:rPr lang="en-US" sz="1000" dirty="0">
                          <a:solidFill>
                            <a:srgbClr val="505050"/>
                          </a:solidFill>
                          <a:latin typeface="Segoe UI"/>
                        </a:rPr>
                        <a:t>Production-ready &amp;</a:t>
                      </a:r>
                    </a:p>
                    <a:p>
                      <a:pPr defTabSz="932563">
                        <a:defRPr/>
                      </a:pPr>
                      <a:r>
                        <a:rPr lang="en-US" sz="1000" dirty="0">
                          <a:solidFill>
                            <a:srgbClr val="505050"/>
                          </a:solidFill>
                          <a:latin typeface="Segoe UI"/>
                        </a:rPr>
                        <a:t>Linux ecosystem</a:t>
                      </a:r>
                    </a:p>
                    <a:p>
                      <a:endParaRPr lang="en-US" sz="1000" dirty="0"/>
                    </a:p>
                  </a:txBody>
                  <a:tcPr marL="67222" marR="67222" marT="33611" marB="33611">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dirty="0"/>
                        <a:t>Microservices based on containers</a:t>
                      </a:r>
                    </a:p>
                  </a:txBody>
                  <a:tcPr marL="67222" marR="67222" marT="33611" marB="33611">
                    <a:solidFill>
                      <a:schemeClr val="bg1"/>
                    </a:solidFill>
                  </a:tcPr>
                </a:tc>
                <a:extLst>
                  <a:ext uri="{0D108BD9-81ED-4DB2-BD59-A6C34878D82A}">
                    <a16:rowId xmlns:a16="http://schemas.microsoft.com/office/drawing/2014/main" val="428339994"/>
                  </a:ext>
                </a:extLst>
              </a:tr>
              <a:tr h="1008468">
                <a:tc>
                  <a:txBody>
                    <a:bodyPr/>
                    <a:lstStyle/>
                    <a:p>
                      <a:endParaRPr lang="en-US" sz="1000" b="1" dirty="0"/>
                    </a:p>
                  </a:txBody>
                  <a:tcPr marL="67222" marR="67222" marT="33611" marB="33611">
                    <a:solidFill>
                      <a:schemeClr val="bg1"/>
                    </a:solid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000" i="1" kern="1200" dirty="0">
                          <a:solidFill>
                            <a:schemeClr val="dk1"/>
                          </a:solidFill>
                          <a:effectLst/>
                          <a:latin typeface="+mn-lt"/>
                          <a:ea typeface="+mn-ea"/>
                          <a:cs typeface="+mn-cs"/>
                        </a:rPr>
                        <a:t>Azure Service </a:t>
                      </a:r>
                      <a:r>
                        <a:rPr lang="en-US" sz="1000" i="1" kern="1200" dirty="0">
                          <a:effectLst/>
                        </a:rPr>
                        <a:t>Fabric </a:t>
                      </a:r>
                      <a:r>
                        <a:rPr lang="en-US" sz="1000" kern="1200" dirty="0">
                          <a:effectLst/>
                        </a:rPr>
                        <a:t>is a distributed systems platform that makes it easy to package, deploy, and manage scalable and reliable microservices</a:t>
                      </a:r>
                    </a:p>
                    <a:p>
                      <a:endParaRPr lang="en-US" sz="1000" kern="1200" dirty="0">
                        <a:solidFill>
                          <a:schemeClr val="dk1"/>
                        </a:solidFill>
                        <a:latin typeface="+mn-lt"/>
                        <a:ea typeface="+mn-ea"/>
                        <a:cs typeface="+mn-cs"/>
                      </a:endParaRPr>
                    </a:p>
                  </a:txBody>
                  <a:tcPr marL="67222" marR="67222" marT="33611" marB="33611">
                    <a:solidFill>
                      <a:schemeClr val="bg1"/>
                    </a:solidFill>
                  </a:tcPr>
                </a:tc>
                <a:tc>
                  <a:txBody>
                    <a:bodyPr/>
                    <a:lstStyle/>
                    <a:p>
                      <a:pPr defTabSz="932563">
                        <a:defRPr/>
                      </a:pPr>
                      <a:r>
                        <a:rPr lang="en-US" sz="1000" dirty="0">
                          <a:solidFill>
                            <a:srgbClr val="505050"/>
                          </a:solidFill>
                          <a:latin typeface="Segoe UI"/>
                        </a:rPr>
                        <a:t>Production-ready &amp;</a:t>
                      </a:r>
                    </a:p>
                    <a:p>
                      <a:pPr defTabSz="932563">
                        <a:defRPr/>
                      </a:pPr>
                      <a:r>
                        <a:rPr lang="en-US" sz="1000" dirty="0">
                          <a:solidFill>
                            <a:srgbClr val="505050"/>
                          </a:solidFill>
                          <a:latin typeface="Segoe UI"/>
                        </a:rPr>
                        <a:t>Linux ecosystem</a:t>
                      </a:r>
                    </a:p>
                    <a:p>
                      <a:endParaRPr lang="en-US" sz="1000" dirty="0"/>
                    </a:p>
                  </a:txBody>
                  <a:tcPr marL="67222" marR="67222" marT="33611" marB="33611">
                    <a:solidFill>
                      <a:schemeClr val="bg1"/>
                    </a:solidFill>
                  </a:tcPr>
                </a:tc>
                <a:tc>
                  <a:txBody>
                    <a:bodyPr/>
                    <a:lstStyle/>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000" dirty="0" err="1"/>
                        <a:t>Stateful</a:t>
                      </a:r>
                      <a:r>
                        <a:rPr lang="en-US" sz="1000" dirty="0"/>
                        <a:t> svc &amp; Actors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000" dirty="0"/>
                        <a:t>Microservices based on plain processes</a:t>
                      </a:r>
                    </a:p>
                    <a:p>
                      <a:pPr marL="342900" marR="0" lvl="0" indent="-342900" algn="l" defTabSz="685845" rtl="0" eaLnBrk="1" fontAlgn="auto" latinLnBrk="0" hangingPunct="1">
                        <a:lnSpc>
                          <a:spcPct val="100000"/>
                        </a:lnSpc>
                        <a:spcBef>
                          <a:spcPts val="0"/>
                        </a:spcBef>
                        <a:spcAft>
                          <a:spcPts val="0"/>
                        </a:spcAft>
                        <a:buClrTx/>
                        <a:buSzTx/>
                        <a:buFont typeface="+mj-lt"/>
                        <a:buAutoNum type="alphaLcParenR"/>
                        <a:tabLst/>
                        <a:defRPr/>
                      </a:pPr>
                      <a:r>
                        <a:rPr lang="en-US" sz="1000" dirty="0"/>
                        <a:t>Microservices based on containers</a:t>
                      </a:r>
                      <a:endParaRPr lang="en-US" sz="1000" b="1"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000" dirty="0"/>
                    </a:p>
                  </a:txBody>
                  <a:tcPr marL="67222" marR="67222" marT="33611" marB="33611">
                    <a:solidFill>
                      <a:schemeClr val="bg1"/>
                    </a:solidFill>
                  </a:tcPr>
                </a:tc>
                <a:extLst>
                  <a:ext uri="{0D108BD9-81ED-4DB2-BD59-A6C34878D82A}">
                    <a16:rowId xmlns:a16="http://schemas.microsoft.com/office/drawing/2014/main" val="2052298399"/>
                  </a:ext>
                </a:extLst>
              </a:tr>
            </a:tbl>
          </a:graphicData>
        </a:graphic>
      </p:graphicFrame>
      <p:sp>
        <p:nvSpPr>
          <p:cNvPr id="24" name="Rectangle 23"/>
          <p:cNvSpPr/>
          <p:nvPr/>
        </p:nvSpPr>
        <p:spPr>
          <a:xfrm>
            <a:off x="272223" y="1059248"/>
            <a:ext cx="1568521" cy="327945"/>
          </a:xfrm>
          <a:prstGeom prst="rect">
            <a:avLst/>
          </a:prstGeom>
          <a:solidFill>
            <a:srgbClr val="505050"/>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607">
              <a:defRPr/>
            </a:pPr>
            <a:r>
              <a:rPr lang="en-US" sz="1324" b="1" dirty="0">
                <a:solidFill>
                  <a:srgbClr val="FFFFFF"/>
                </a:solidFill>
                <a:latin typeface="Segoe UI"/>
              </a:rPr>
              <a:t>Azure Product</a:t>
            </a:r>
          </a:p>
        </p:txBody>
      </p:sp>
      <p:sp>
        <p:nvSpPr>
          <p:cNvPr id="26" name="Rectangle 25"/>
          <p:cNvSpPr/>
          <p:nvPr/>
        </p:nvSpPr>
        <p:spPr>
          <a:xfrm>
            <a:off x="278046" y="1401636"/>
            <a:ext cx="1568521" cy="2626111"/>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607">
              <a:defRPr/>
            </a:pPr>
            <a:endParaRPr lang="en-US" sz="1500" kern="0" dirty="0">
              <a:solidFill>
                <a:srgbClr val="FFFFFF"/>
              </a:solidFill>
              <a:latin typeface="Segoe UI"/>
            </a:endParaRPr>
          </a:p>
        </p:txBody>
      </p:sp>
      <p:sp>
        <p:nvSpPr>
          <p:cNvPr id="28" name="Rectangle 27"/>
          <p:cNvSpPr/>
          <p:nvPr/>
        </p:nvSpPr>
        <p:spPr>
          <a:xfrm>
            <a:off x="255383" y="2364793"/>
            <a:ext cx="1669047" cy="250710"/>
          </a:xfrm>
          <a:prstGeom prst="rect">
            <a:avLst/>
          </a:prstGeom>
        </p:spPr>
        <p:txBody>
          <a:bodyPr wrap="none">
            <a:spAutoFit/>
          </a:bodyPr>
          <a:lstStyle/>
          <a:p>
            <a:pPr defTabSz="504205">
              <a:defRPr/>
            </a:pPr>
            <a:r>
              <a:rPr lang="en-US" sz="1029" b="1" dirty="0">
                <a:solidFill>
                  <a:srgbClr val="FFFFFF"/>
                </a:solidFill>
                <a:latin typeface="Segoe UI"/>
              </a:rPr>
              <a:t>Azure Container Service</a:t>
            </a:r>
          </a:p>
        </p:txBody>
      </p:sp>
      <p:pic>
        <p:nvPicPr>
          <p:cNvPr id="34" name="Picture 33"/>
          <p:cNvPicPr>
            <a:picLocks noChangeAspect="1"/>
          </p:cNvPicPr>
          <p:nvPr/>
        </p:nvPicPr>
        <p:blipFill>
          <a:blip r:embed="rId3">
            <a:clrChange>
              <a:clrFrom>
                <a:srgbClr val="8E9CFF"/>
              </a:clrFrom>
              <a:clrTo>
                <a:srgbClr val="8E9CFF">
                  <a:alpha val="0"/>
                </a:srgbClr>
              </a:clrTo>
            </a:clrChange>
          </a:blip>
          <a:stretch>
            <a:fillRect/>
          </a:stretch>
        </p:blipFill>
        <p:spPr>
          <a:xfrm>
            <a:off x="805512" y="2611223"/>
            <a:ext cx="416615" cy="408677"/>
          </a:xfrm>
          <a:prstGeom prst="rect">
            <a:avLst/>
          </a:prstGeom>
        </p:spPr>
      </p:pic>
      <p:sp>
        <p:nvSpPr>
          <p:cNvPr id="38" name="Rectangle 37"/>
          <p:cNvSpPr/>
          <p:nvPr/>
        </p:nvSpPr>
        <p:spPr bwMode="auto">
          <a:xfrm>
            <a:off x="1933157" y="2395792"/>
            <a:ext cx="1288428" cy="7944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1939820" y="3292354"/>
            <a:ext cx="1288428" cy="764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1933157" y="4151443"/>
            <a:ext cx="1288428" cy="7730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4" name="Picture 4" descr="Image result for Mesosphere DC/OS log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265" t="29556" r="9869" b="25482"/>
          <a:stretch/>
        </p:blipFill>
        <p:spPr bwMode="auto">
          <a:xfrm>
            <a:off x="2244753" y="2734916"/>
            <a:ext cx="754950" cy="318764"/>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1952287" y="2478387"/>
            <a:ext cx="1385316" cy="250710"/>
          </a:xfrm>
          <a:prstGeom prst="rect">
            <a:avLst/>
          </a:prstGeom>
        </p:spPr>
        <p:txBody>
          <a:bodyPr wrap="none">
            <a:spAutoFit/>
          </a:bodyPr>
          <a:lstStyle/>
          <a:p>
            <a:pPr defTabSz="504205">
              <a:defRPr/>
            </a:pPr>
            <a:r>
              <a:rPr lang="en-US" sz="1029" b="1" dirty="0">
                <a:solidFill>
                  <a:srgbClr val="505050"/>
                </a:solidFill>
                <a:latin typeface="Segoe UI"/>
              </a:rPr>
              <a:t>Mesosphere DC/OS</a:t>
            </a:r>
          </a:p>
        </p:txBody>
      </p:sp>
      <p:pic>
        <p:nvPicPr>
          <p:cNvPr id="53" name="Picture 2" descr="Image result for Kubernetes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6396" y="1794640"/>
            <a:ext cx="321950" cy="313902"/>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2141321" y="1548949"/>
            <a:ext cx="889987" cy="250710"/>
          </a:xfrm>
          <a:prstGeom prst="rect">
            <a:avLst/>
          </a:prstGeom>
        </p:spPr>
        <p:txBody>
          <a:bodyPr wrap="none">
            <a:spAutoFit/>
          </a:bodyPr>
          <a:lstStyle/>
          <a:p>
            <a:pPr defTabSz="504205">
              <a:defRPr/>
            </a:pPr>
            <a:r>
              <a:rPr lang="en-US" sz="1029" b="1" dirty="0">
                <a:solidFill>
                  <a:srgbClr val="505050"/>
                </a:solidFill>
                <a:latin typeface="Segoe UI"/>
              </a:rPr>
              <a:t>Kubernetes</a:t>
            </a:r>
          </a:p>
        </p:txBody>
      </p:sp>
      <p:pic>
        <p:nvPicPr>
          <p:cNvPr id="47" name="Picture 2" descr="Image result for Docker Swarm logo">
            <a:extLst>
              <a:ext uri="{FF2B5EF4-FFF2-40B4-BE49-F238E27FC236}">
                <a16:creationId xmlns:a16="http://schemas.microsoft.com/office/drawing/2014/main" id="{6A403BE8-20FF-4F7A-9D06-CE7EF6ADF3D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734" t="10827" r="8467" b="8323"/>
          <a:stretch/>
        </p:blipFill>
        <p:spPr bwMode="auto">
          <a:xfrm>
            <a:off x="2420450" y="3489161"/>
            <a:ext cx="469110" cy="36809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298A4503-0E4F-4277-9C7D-7A58F4149B88}"/>
              </a:ext>
            </a:extLst>
          </p:cNvPr>
          <p:cNvSpPr/>
          <p:nvPr/>
        </p:nvSpPr>
        <p:spPr>
          <a:xfrm>
            <a:off x="2116600" y="3219099"/>
            <a:ext cx="1085554" cy="250710"/>
          </a:xfrm>
          <a:prstGeom prst="rect">
            <a:avLst/>
          </a:prstGeom>
        </p:spPr>
        <p:txBody>
          <a:bodyPr wrap="none">
            <a:spAutoFit/>
          </a:bodyPr>
          <a:lstStyle/>
          <a:p>
            <a:pPr defTabSz="504205">
              <a:defRPr/>
            </a:pPr>
            <a:r>
              <a:rPr lang="en-US" sz="1029" b="1" dirty="0">
                <a:solidFill>
                  <a:srgbClr val="505050"/>
                </a:solidFill>
                <a:latin typeface="Segoe UI"/>
              </a:rPr>
              <a:t>Docker Swarm</a:t>
            </a:r>
          </a:p>
        </p:txBody>
      </p:sp>
      <p:pic>
        <p:nvPicPr>
          <p:cNvPr id="55" name="Picture 54" descr="https://azure.microsoft.com/svghandler/service-fabric?width=600&amp;height=315">
            <a:extLst>
              <a:ext uri="{FF2B5EF4-FFF2-40B4-BE49-F238E27FC236}">
                <a16:creationId xmlns:a16="http://schemas.microsoft.com/office/drawing/2014/main" id="{077383E1-C82E-456A-A773-EF1F9945A2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00979" y="4399064"/>
            <a:ext cx="672223" cy="35751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C628FD29-154E-490B-824F-88636DEDFC97}"/>
              </a:ext>
            </a:extLst>
          </p:cNvPr>
          <p:cNvSpPr/>
          <p:nvPr/>
        </p:nvSpPr>
        <p:spPr>
          <a:xfrm>
            <a:off x="2141321" y="4151480"/>
            <a:ext cx="1040670" cy="250710"/>
          </a:xfrm>
          <a:prstGeom prst="rect">
            <a:avLst/>
          </a:prstGeom>
        </p:spPr>
        <p:txBody>
          <a:bodyPr wrap="none">
            <a:spAutoFit/>
          </a:bodyPr>
          <a:lstStyle/>
          <a:p>
            <a:pPr defTabSz="504205">
              <a:defRPr/>
            </a:pPr>
            <a:r>
              <a:rPr lang="en-US" sz="1029" b="1" dirty="0">
                <a:solidFill>
                  <a:srgbClr val="505050"/>
                </a:solidFill>
                <a:latin typeface="Segoe UI"/>
              </a:rPr>
              <a:t>Service Fabric</a:t>
            </a:r>
          </a:p>
        </p:txBody>
      </p:sp>
      <p:sp>
        <p:nvSpPr>
          <p:cNvPr id="58" name="Rectangle 57">
            <a:extLst>
              <a:ext uri="{FF2B5EF4-FFF2-40B4-BE49-F238E27FC236}">
                <a16:creationId xmlns:a16="http://schemas.microsoft.com/office/drawing/2014/main" id="{9378622B-01E5-4C0B-90A3-B0974AEFCC89}"/>
              </a:ext>
            </a:extLst>
          </p:cNvPr>
          <p:cNvSpPr/>
          <p:nvPr/>
        </p:nvSpPr>
        <p:spPr>
          <a:xfrm>
            <a:off x="272223" y="4060376"/>
            <a:ext cx="1568521" cy="944972"/>
          </a:xfrm>
          <a:prstGeom prst="rect">
            <a:avLst/>
          </a:prstGeom>
          <a:solidFill>
            <a:srgbClr val="8E9CFF"/>
          </a:solidFill>
          <a:ln>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defTabSz="685607">
              <a:defRPr/>
            </a:pPr>
            <a:endParaRPr lang="en-US" sz="1500" kern="0" dirty="0">
              <a:solidFill>
                <a:srgbClr val="FFFFFF"/>
              </a:solidFill>
              <a:latin typeface="Segoe UI"/>
            </a:endParaRPr>
          </a:p>
        </p:txBody>
      </p:sp>
      <p:sp>
        <p:nvSpPr>
          <p:cNvPr id="59" name="Freeform 359">
            <a:extLst>
              <a:ext uri="{FF2B5EF4-FFF2-40B4-BE49-F238E27FC236}">
                <a16:creationId xmlns:a16="http://schemas.microsoft.com/office/drawing/2014/main" id="{7ED34353-B7CD-4D2C-A0EA-F2381A77F94B}"/>
              </a:ext>
            </a:extLst>
          </p:cNvPr>
          <p:cNvSpPr>
            <a:spLocks noChangeAspect="1"/>
          </p:cNvSpPr>
          <p:nvPr/>
        </p:nvSpPr>
        <p:spPr bwMode="auto">
          <a:xfrm>
            <a:off x="874773" y="4459215"/>
            <a:ext cx="298189" cy="28660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defTabSz="685515" fontAlgn="base">
              <a:lnSpc>
                <a:spcPct val="90000"/>
              </a:lnSpc>
              <a:spcBef>
                <a:spcPct val="0"/>
              </a:spcBef>
              <a:spcAft>
                <a:spcPct val="0"/>
              </a:spcAft>
              <a:defRPr/>
            </a:pPr>
            <a:endParaRPr lang="en-US" sz="1471" b="1" dirty="0">
              <a:solidFill>
                <a:srgbClr val="333333"/>
              </a:solidFill>
              <a:latin typeface="Segoe UI Light"/>
              <a:ea typeface="Segoe UI" pitchFamily="34" charset="0"/>
              <a:cs typeface="Segoe UI" pitchFamily="34" charset="0"/>
            </a:endParaRPr>
          </a:p>
        </p:txBody>
      </p:sp>
      <p:sp>
        <p:nvSpPr>
          <p:cNvPr id="4" name="Rectangle 3">
            <a:extLst>
              <a:ext uri="{FF2B5EF4-FFF2-40B4-BE49-F238E27FC236}">
                <a16:creationId xmlns:a16="http://schemas.microsoft.com/office/drawing/2014/main" id="{7ACB51C9-20CC-4FE6-9D2B-3739D3B8952D}"/>
              </a:ext>
            </a:extLst>
          </p:cNvPr>
          <p:cNvSpPr/>
          <p:nvPr/>
        </p:nvSpPr>
        <p:spPr>
          <a:xfrm>
            <a:off x="385622" y="4128368"/>
            <a:ext cx="1319592" cy="250710"/>
          </a:xfrm>
          <a:prstGeom prst="rect">
            <a:avLst/>
          </a:prstGeom>
        </p:spPr>
        <p:txBody>
          <a:bodyPr wrap="none">
            <a:spAutoFit/>
          </a:bodyPr>
          <a:lstStyle/>
          <a:p>
            <a:pPr defTabSz="504205">
              <a:defRPr/>
            </a:pPr>
            <a:r>
              <a:rPr lang="en-US" sz="1029" b="1" dirty="0">
                <a:solidFill>
                  <a:srgbClr val="FFFFFF"/>
                </a:solidFill>
                <a:latin typeface="Segoe UI Semilight"/>
              </a:rPr>
              <a:t>Azure Service Fabric</a:t>
            </a:r>
          </a:p>
        </p:txBody>
      </p:sp>
    </p:spTree>
    <p:extLst>
      <p:ext uri="{BB962C8B-B14F-4D97-AF65-F5344CB8AC3E}">
        <p14:creationId xmlns:p14="http://schemas.microsoft.com/office/powerpoint/2010/main" val="356867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B80B-0B7D-4451-BD65-B4ADA87B273E}"/>
              </a:ext>
            </a:extLst>
          </p:cNvPr>
          <p:cNvSpPr>
            <a:spLocks noGrp="1"/>
          </p:cNvSpPr>
          <p:nvPr>
            <p:ph type="title"/>
          </p:nvPr>
        </p:nvSpPr>
        <p:spPr/>
        <p:txBody>
          <a:bodyPr/>
          <a:lstStyle/>
          <a:p>
            <a:endParaRPr lang="nb-NO"/>
          </a:p>
        </p:txBody>
      </p:sp>
      <p:sp>
        <p:nvSpPr>
          <p:cNvPr id="3" name="Text Placeholder 2">
            <a:extLst>
              <a:ext uri="{FF2B5EF4-FFF2-40B4-BE49-F238E27FC236}">
                <a16:creationId xmlns:a16="http://schemas.microsoft.com/office/drawing/2014/main" id="{518E09E3-043D-49E0-B7A3-D064EC53746E}"/>
              </a:ext>
            </a:extLst>
          </p:cNvPr>
          <p:cNvSpPr>
            <a:spLocks noGrp="1"/>
          </p:cNvSpPr>
          <p:nvPr>
            <p:ph type="body" sz="quarter" idx="10"/>
          </p:nvPr>
        </p:nvSpPr>
        <p:spPr/>
        <p:txBody>
          <a:bodyPr/>
          <a:lstStyle/>
          <a:p>
            <a:endParaRPr lang="nb-NO"/>
          </a:p>
        </p:txBody>
      </p:sp>
      <p:pic>
        <p:nvPicPr>
          <p:cNvPr id="4" name="Picture 3">
            <a:extLst>
              <a:ext uri="{FF2B5EF4-FFF2-40B4-BE49-F238E27FC236}">
                <a16:creationId xmlns:a16="http://schemas.microsoft.com/office/drawing/2014/main" id="{AFD0F015-ABA2-4E14-A4AC-6EC85A5D0FA8}"/>
              </a:ext>
            </a:extLst>
          </p:cNvPr>
          <p:cNvPicPr>
            <a:picLocks noChangeAspect="1"/>
          </p:cNvPicPr>
          <p:nvPr/>
        </p:nvPicPr>
        <p:blipFill>
          <a:blip r:embed="rId3"/>
          <a:stretch>
            <a:fillRect/>
          </a:stretch>
        </p:blipFill>
        <p:spPr>
          <a:xfrm>
            <a:off x="201453" y="276100"/>
            <a:ext cx="8532440" cy="4721762"/>
          </a:xfrm>
          <a:prstGeom prst="rect">
            <a:avLst/>
          </a:prstGeom>
        </p:spPr>
      </p:pic>
    </p:spTree>
    <p:extLst>
      <p:ext uri="{BB962C8B-B14F-4D97-AF65-F5344CB8AC3E}">
        <p14:creationId xmlns:p14="http://schemas.microsoft.com/office/powerpoint/2010/main" val="267295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B07E-0783-4253-8365-C2ACD37DB1EF}"/>
              </a:ext>
            </a:extLst>
          </p:cNvPr>
          <p:cNvSpPr>
            <a:spLocks noGrp="1"/>
          </p:cNvSpPr>
          <p:nvPr>
            <p:ph type="title"/>
          </p:nvPr>
        </p:nvSpPr>
        <p:spPr>
          <a:xfrm>
            <a:off x="914400" y="433533"/>
            <a:ext cx="8229600" cy="914400"/>
          </a:xfrm>
        </p:spPr>
        <p:txBody>
          <a:bodyPr/>
          <a:lstStyle/>
          <a:p>
            <a:r>
              <a:rPr lang="en-US" dirty="0"/>
              <a:t>The future of containers</a:t>
            </a:r>
            <a:endParaRPr lang="nb-NO" dirty="0"/>
          </a:p>
        </p:txBody>
      </p:sp>
      <p:sp>
        <p:nvSpPr>
          <p:cNvPr id="3" name="Text Placeholder 2">
            <a:extLst>
              <a:ext uri="{FF2B5EF4-FFF2-40B4-BE49-F238E27FC236}">
                <a16:creationId xmlns:a16="http://schemas.microsoft.com/office/drawing/2014/main" id="{D83DBB24-BD5F-4480-8A42-A80E49A61267}"/>
              </a:ext>
            </a:extLst>
          </p:cNvPr>
          <p:cNvSpPr>
            <a:spLocks noGrp="1"/>
          </p:cNvSpPr>
          <p:nvPr>
            <p:ph type="body" sz="quarter" idx="10"/>
          </p:nvPr>
        </p:nvSpPr>
        <p:spPr>
          <a:xfrm>
            <a:off x="402691" y="1851670"/>
            <a:ext cx="8741309" cy="4033317"/>
          </a:xfrm>
        </p:spPr>
        <p:txBody>
          <a:bodyPr/>
          <a:lstStyle/>
          <a:p>
            <a:endParaRPr lang="nb-NO" dirty="0"/>
          </a:p>
        </p:txBody>
      </p:sp>
    </p:spTree>
    <p:extLst>
      <p:ext uri="{BB962C8B-B14F-4D97-AF65-F5344CB8AC3E}">
        <p14:creationId xmlns:p14="http://schemas.microsoft.com/office/powerpoint/2010/main" val="284409497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E9B9BF-A36E-40E7-AEF4-B069C191B6E8}"/>
              </a:ext>
            </a:extLst>
          </p:cNvPr>
          <p:cNvSpPr/>
          <p:nvPr/>
        </p:nvSpPr>
        <p:spPr>
          <a:xfrm>
            <a:off x="163243" y="1009336"/>
            <a:ext cx="1882207" cy="3433442"/>
          </a:xfrm>
          <a:prstGeom prst="rect">
            <a:avLst/>
          </a:prstGeom>
          <a:solidFill>
            <a:srgbClr val="505050">
              <a:lumMod val="20000"/>
              <a:lumOff val="80000"/>
            </a:srgbClr>
          </a:solidFill>
          <a:ln w="10795" cap="flat" cmpd="sng" algn="ctr">
            <a:noFill/>
            <a:prstDash val="solid"/>
          </a:ln>
          <a:effectLst/>
        </p:spPr>
        <p:txBody>
          <a:bodyPr rtlCol="0" anchor="ctr"/>
          <a:lstStyle/>
          <a:p>
            <a:pPr algn="ctr" defTabSz="514303">
              <a:defRPr/>
            </a:pPr>
            <a:endParaRPr lang="en-US" sz="1013" kern="0">
              <a:gradFill>
                <a:gsLst>
                  <a:gs pos="0">
                    <a:srgbClr val="FFFFFF"/>
                  </a:gs>
                  <a:gs pos="100000">
                    <a:srgbClr val="FFFFFF"/>
                  </a:gs>
                </a:gsLst>
                <a:lin ang="5400000" scaled="0"/>
              </a:gradFill>
              <a:latin typeface="Segoe UI"/>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9624" y="1850405"/>
            <a:ext cx="458888" cy="458888"/>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164161" y="989009"/>
            <a:ext cx="1899238" cy="461665"/>
          </a:xfrm>
          <a:prstGeom prst="rect">
            <a:avLst/>
          </a:prstGeom>
        </p:spPr>
        <p:txBody>
          <a:bodyPr wrap="none">
            <a:spAutoFit/>
          </a:bodyPr>
          <a:lstStyle/>
          <a:p>
            <a:pPr algn="ctr" defTabSz="685739">
              <a:defRPr/>
            </a:pPr>
            <a:r>
              <a:rPr lang="en-US" sz="1200" b="1">
                <a:solidFill>
                  <a:prstClr val="black"/>
                </a:solidFill>
                <a:latin typeface="Segoe UI" panose="020B0502040204020203" pitchFamily="34" charset="0"/>
                <a:cs typeface="Segoe UI" panose="020B0502040204020203" pitchFamily="34" charset="0"/>
              </a:rPr>
              <a:t>Existing Apps</a:t>
            </a:r>
            <a:r>
              <a:rPr lang="en-US" sz="1200">
                <a:solidFill>
                  <a:prstClr val="black"/>
                </a:solidFill>
                <a:latin typeface="Segoe UI Light" panose="020B0502040204020203" pitchFamily="34" charset="0"/>
                <a:cs typeface="Segoe UI Light" panose="020B0502040204020203" pitchFamily="34" charset="0"/>
              </a:rPr>
              <a:t> </a:t>
            </a:r>
          </a:p>
          <a:p>
            <a:pPr algn="ctr" defTabSz="685739">
              <a:defRPr/>
            </a:pPr>
            <a:r>
              <a:rPr lang="en-US" sz="1200">
                <a:solidFill>
                  <a:prstClr val="black"/>
                </a:solidFill>
                <a:latin typeface="Segoe UI Light" panose="020B0502040204020203" pitchFamily="34" charset="0"/>
                <a:cs typeface="Segoe UI Light" panose="020B0502040204020203" pitchFamily="34" charset="0"/>
              </a:rPr>
              <a:t>.NET Web apps (on-prem.)</a:t>
            </a:r>
          </a:p>
        </p:txBody>
      </p:sp>
      <p:sp>
        <p:nvSpPr>
          <p:cNvPr id="76" name="Arrow: Chevron 75">
            <a:extLst>
              <a:ext uri="{FF2B5EF4-FFF2-40B4-BE49-F238E27FC236}">
                <a16:creationId xmlns:a16="http://schemas.microsoft.com/office/drawing/2014/main" id="{1E06C453-2963-4833-8922-670264652F59}"/>
              </a:ext>
            </a:extLst>
          </p:cNvPr>
          <p:cNvSpPr/>
          <p:nvPr/>
        </p:nvSpPr>
        <p:spPr>
          <a:xfrm>
            <a:off x="170011" y="333484"/>
            <a:ext cx="8793031" cy="429763"/>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350">
              <a:solidFill>
                <a:prstClr val="black"/>
              </a:solidFill>
              <a:latin typeface="Calibri" panose="020F0502020204030204"/>
            </a:endParaRP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295700" y="1424096"/>
            <a:ext cx="1609257" cy="26669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514303">
              <a:defRPr/>
            </a:pPr>
            <a:r>
              <a:rPr lang="en-US" sz="900" b="1" kern="0">
                <a:gradFill>
                  <a:gsLst>
                    <a:gs pos="0">
                      <a:srgbClr val="FFFFFF"/>
                    </a:gs>
                    <a:gs pos="100000">
                      <a:srgbClr val="FFFFFF"/>
                    </a:gs>
                  </a:gsLst>
                  <a:lin ang="5400000" scaled="0"/>
                </a:gradFill>
                <a:latin typeface="Segoe UI"/>
                <a:cs typeface="Segoe UI Light" pitchFamily="34" charset="0"/>
              </a:rPr>
              <a:t>Monolithic</a:t>
            </a:r>
            <a:r>
              <a:rPr lang="en-US" sz="900" kern="0">
                <a:gradFill>
                  <a:gsLst>
                    <a:gs pos="0">
                      <a:srgbClr val="FFFFFF"/>
                    </a:gs>
                    <a:gs pos="100000">
                      <a:srgbClr val="FFFFFF"/>
                    </a:gs>
                  </a:gsLst>
                  <a:lin ang="5400000" scaled="0"/>
                </a:gradFill>
                <a:latin typeface="Segoe UI"/>
                <a:cs typeface="Segoe UI Light" pitchFamily="34" charset="0"/>
              </a:rPr>
              <a:t> Architecture</a:t>
            </a:r>
          </a:p>
        </p:txBody>
      </p:sp>
      <p:sp>
        <p:nvSpPr>
          <p:cNvPr id="104" name="Rectangle 103">
            <a:extLst>
              <a:ext uri="{FF2B5EF4-FFF2-40B4-BE49-F238E27FC236}">
                <a16:creationId xmlns:a16="http://schemas.microsoft.com/office/drawing/2014/main" id="{FAB8C6D2-4886-4AC3-B00A-3E74C2660300}"/>
              </a:ext>
            </a:extLst>
          </p:cNvPr>
          <p:cNvSpPr/>
          <p:nvPr/>
        </p:nvSpPr>
        <p:spPr>
          <a:xfrm>
            <a:off x="1840186" y="361702"/>
            <a:ext cx="5719130" cy="369332"/>
          </a:xfrm>
          <a:prstGeom prst="rect">
            <a:avLst/>
          </a:prstGeom>
        </p:spPr>
        <p:txBody>
          <a:bodyPr wrap="none">
            <a:spAutoFit/>
          </a:bodyPr>
          <a:lstStyle/>
          <a:p>
            <a:pPr defTabSz="685739">
              <a:defRPr/>
            </a:pPr>
            <a:r>
              <a:rPr lang="en-US" dirty="0">
                <a:latin typeface="Segoe UI Light" panose="020B0502040204020203" pitchFamily="34" charset="0"/>
                <a:cs typeface="Segoe UI Light" panose="020B0502040204020203" pitchFamily="34" charset="0"/>
              </a:rPr>
              <a:t>Existing .NET Application Modernization: Maturity Models</a:t>
            </a:r>
          </a:p>
        </p:txBody>
      </p:sp>
      <p:sp>
        <p:nvSpPr>
          <p:cNvPr id="2" name="Flowchart: Magnetic Disk 1">
            <a:extLst>
              <a:ext uri="{FF2B5EF4-FFF2-40B4-BE49-F238E27FC236}">
                <a16:creationId xmlns:a16="http://schemas.microsoft.com/office/drawing/2014/main" id="{66EF6E8C-C9D3-48DA-BF32-38F8D7FC05EB}"/>
              </a:ext>
            </a:extLst>
          </p:cNvPr>
          <p:cNvSpPr/>
          <p:nvPr/>
        </p:nvSpPr>
        <p:spPr>
          <a:xfrm>
            <a:off x="867684" y="2452645"/>
            <a:ext cx="517170" cy="455813"/>
          </a:xfrm>
          <a:prstGeom prst="flowChartMagneticDisk">
            <a:avLst/>
          </a:prstGeom>
          <a:solidFill>
            <a:srgbClr val="86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r>
              <a:rPr lang="en-US" sz="675">
                <a:solidFill>
                  <a:prstClr val="white"/>
                </a:solidFill>
                <a:latin typeface="Segoe UI" panose="020B0502040204020203" pitchFamily="34" charset="0"/>
                <a:cs typeface="Segoe UI" panose="020B0502040204020203" pitchFamily="34" charset="0"/>
              </a:rPr>
              <a:t>Relational Database</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4512"/>
          <a:stretch/>
        </p:blipFill>
        <p:spPr bwMode="auto">
          <a:xfrm>
            <a:off x="796544" y="3042482"/>
            <a:ext cx="559634" cy="47198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5" cstate="email">
            <a:biLevel thresh="75000"/>
            <a:extLst>
              <a:ext uri="{28A0092B-C50C-407E-A947-70E740481C1C}">
                <a14:useLocalDpi xmlns:a14="http://schemas.microsoft.com/office/drawing/2010/main"/>
              </a:ext>
            </a:extLst>
          </a:blip>
          <a:srcRect/>
          <a:stretch>
            <a:fillRect/>
          </a:stretch>
        </p:blipFill>
        <p:spPr bwMode="auto">
          <a:xfrm>
            <a:off x="917610" y="3713982"/>
            <a:ext cx="363486" cy="363486"/>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D428F20D-80E5-41D4-AB7F-C911EE634DA7}"/>
              </a:ext>
            </a:extLst>
          </p:cNvPr>
          <p:cNvSpPr/>
          <p:nvPr/>
        </p:nvSpPr>
        <p:spPr>
          <a:xfrm>
            <a:off x="585884" y="4057038"/>
            <a:ext cx="1046633" cy="276999"/>
          </a:xfrm>
          <a:prstGeom prst="rect">
            <a:avLst/>
          </a:prstGeom>
        </p:spPr>
        <p:txBody>
          <a:bodyPr wrap="none">
            <a:spAutoFit/>
          </a:bodyPr>
          <a:lstStyle/>
          <a:p>
            <a:pPr defTabSz="685739">
              <a:defRPr/>
            </a:pPr>
            <a:r>
              <a:rPr lang="en-US" sz="1200">
                <a:solidFill>
                  <a:prstClr val="black"/>
                </a:solidFill>
                <a:latin typeface="Segoe UI" panose="020B0502040204020203" pitchFamily="34" charset="0"/>
                <a:cs typeface="Segoe UI" panose="020B0502040204020203" pitchFamily="34" charset="0"/>
              </a:rPr>
              <a:t>On-Premises</a:t>
            </a:r>
          </a:p>
        </p:txBody>
      </p:sp>
      <p:sp>
        <p:nvSpPr>
          <p:cNvPr id="58" name="Arrow: Chevron 57">
            <a:extLst>
              <a:ext uri="{FF2B5EF4-FFF2-40B4-BE49-F238E27FC236}">
                <a16:creationId xmlns:a16="http://schemas.microsoft.com/office/drawing/2014/main" id="{2A16D931-A6A9-4005-9F30-DB8AA6E5E419}"/>
              </a:ext>
            </a:extLst>
          </p:cNvPr>
          <p:cNvSpPr/>
          <p:nvPr/>
        </p:nvSpPr>
        <p:spPr>
          <a:xfrm>
            <a:off x="2200194" y="4494611"/>
            <a:ext cx="3713389" cy="30287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r>
              <a:rPr lang="en-US" sz="1050" b="1" dirty="0">
                <a:solidFill>
                  <a:prstClr val="white"/>
                </a:solidFill>
                <a:latin typeface="Segoe UI" panose="020B0502040204020203" pitchFamily="34" charset="0"/>
                <a:cs typeface="Segoe UI" panose="020B0502040204020203" pitchFamily="34" charset="0"/>
              </a:rPr>
              <a:t>LIFT &amp; SHIFT</a:t>
            </a:r>
            <a:r>
              <a:rPr lang="en-US" sz="1050" dirty="0">
                <a:solidFill>
                  <a:prstClr val="white"/>
                </a:solidFill>
                <a:latin typeface="Segoe UI" panose="020B0502040204020203" pitchFamily="34" charset="0"/>
                <a:cs typeface="Segoe UI" panose="020B0502040204020203" pitchFamily="34" charset="0"/>
              </a:rPr>
              <a:t>: No re-architect, no code changes</a:t>
            </a:r>
          </a:p>
        </p:txBody>
      </p:sp>
      <p:sp>
        <p:nvSpPr>
          <p:cNvPr id="65" name="Arrow: Chevron 64">
            <a:extLst>
              <a:ext uri="{FF2B5EF4-FFF2-40B4-BE49-F238E27FC236}">
                <a16:creationId xmlns:a16="http://schemas.microsoft.com/office/drawing/2014/main" id="{BDFACB6D-CFF5-43EE-B16B-E8AF81405B2F}"/>
              </a:ext>
            </a:extLst>
          </p:cNvPr>
          <p:cNvSpPr/>
          <p:nvPr/>
        </p:nvSpPr>
        <p:spPr>
          <a:xfrm>
            <a:off x="6070372" y="4493250"/>
            <a:ext cx="2883068" cy="30287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050">
              <a:solidFill>
                <a:prstClr val="white"/>
              </a:solidFill>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AC59551D-1373-40C8-968A-760CABD0A1DD}"/>
              </a:ext>
            </a:extLst>
          </p:cNvPr>
          <p:cNvSpPr/>
          <p:nvPr/>
        </p:nvSpPr>
        <p:spPr>
          <a:xfrm>
            <a:off x="6269715" y="4518735"/>
            <a:ext cx="2561920" cy="253916"/>
          </a:xfrm>
          <a:prstGeom prst="rect">
            <a:avLst/>
          </a:prstGeom>
        </p:spPr>
        <p:txBody>
          <a:bodyPr wrap="none">
            <a:spAutoFit/>
          </a:bodyPr>
          <a:lstStyle/>
          <a:p>
            <a:pPr algn="ctr" defTabSz="685739">
              <a:defRPr/>
            </a:pPr>
            <a:r>
              <a:rPr lang="en-US" sz="1050" dirty="0">
                <a:solidFill>
                  <a:prstClr val="white"/>
                </a:solidFill>
                <a:latin typeface="Segoe UI" panose="020B0502040204020203" pitchFamily="34" charset="0"/>
                <a:cs typeface="Segoe UI" panose="020B0502040204020203" pitchFamily="34" charset="0"/>
              </a:rPr>
              <a:t>Architected for the cloud</a:t>
            </a:r>
            <a:r>
              <a:rPr lang="en-US" sz="900" dirty="0">
                <a:solidFill>
                  <a:prstClr val="white"/>
                </a:solidFill>
                <a:latin typeface="Segoe UI Light" panose="020B0502040204020203" pitchFamily="34" charset="0"/>
                <a:cs typeface="Segoe UI Light" panose="020B0502040204020203" pitchFamily="34" charset="0"/>
              </a:rPr>
              <a:t> (Needs new code)</a:t>
            </a:r>
            <a:endParaRPr lang="en-US" sz="1050" dirty="0">
              <a:solidFill>
                <a:prstClr val="white"/>
              </a:solidFill>
              <a:latin typeface="Segoe UI Light" panose="020B0502040204020203" pitchFamily="34" charset="0"/>
              <a:cs typeface="Segoe UI Light" panose="020B0502040204020203" pitchFamily="34" charset="0"/>
            </a:endParaRPr>
          </a:p>
        </p:txBody>
      </p:sp>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333540" y="3600458"/>
            <a:ext cx="1506646"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B6104F8-4ACF-46EB-A2E3-AABB3A6B925D}"/>
              </a:ext>
            </a:extLst>
          </p:cNvPr>
          <p:cNvGrpSpPr/>
          <p:nvPr/>
        </p:nvGrpSpPr>
        <p:grpSpPr>
          <a:xfrm>
            <a:off x="2200193" y="987573"/>
            <a:ext cx="1778300" cy="3455204"/>
            <a:chOff x="2992415" y="1342671"/>
            <a:chExt cx="2418611" cy="4699317"/>
          </a:xfrm>
        </p:grpSpPr>
        <p:sp>
          <p:nvSpPr>
            <p:cNvPr id="55" name="Rectangle 54">
              <a:extLst>
                <a:ext uri="{FF2B5EF4-FFF2-40B4-BE49-F238E27FC236}">
                  <a16:creationId xmlns:a16="http://schemas.microsoft.com/office/drawing/2014/main" id="{41872D4B-8BE1-454F-99DF-EEB4F8BB53FE}"/>
                </a:ext>
              </a:extLst>
            </p:cNvPr>
            <p:cNvSpPr/>
            <p:nvPr/>
          </p:nvSpPr>
          <p:spPr>
            <a:xfrm>
              <a:off x="2992415" y="1372269"/>
              <a:ext cx="2418611" cy="4669719"/>
            </a:xfrm>
            <a:prstGeom prst="rect">
              <a:avLst/>
            </a:prstGeom>
            <a:solidFill>
              <a:srgbClr val="505050">
                <a:lumMod val="20000"/>
                <a:lumOff val="80000"/>
              </a:srgbClr>
            </a:solidFill>
            <a:ln w="10795" cap="flat" cmpd="sng" algn="ctr">
              <a:noFill/>
              <a:prstDash val="solid"/>
            </a:ln>
            <a:effectLst/>
          </p:spPr>
          <p:txBody>
            <a:bodyPr rtlCol="0" anchor="ctr"/>
            <a:lstStyle/>
            <a:p>
              <a:pPr algn="ctr" defTabSz="514303">
                <a:defRPr/>
              </a:pPr>
              <a:endParaRPr lang="en-US" sz="1013" kern="0">
                <a:gradFill>
                  <a:gsLst>
                    <a:gs pos="0">
                      <a:srgbClr val="FFFFFF"/>
                    </a:gs>
                    <a:gs pos="100000">
                      <a:srgbClr val="FFFFFF"/>
                    </a:gs>
                  </a:gsLst>
                  <a:lin ang="5400000" scaled="0"/>
                </a:gradFill>
                <a:latin typeface="Segoe UI"/>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3104641" y="1342671"/>
              <a:ext cx="2290774" cy="627896"/>
            </a:xfrm>
            <a:prstGeom prst="rect">
              <a:avLst/>
            </a:prstGeom>
          </p:spPr>
          <p:txBody>
            <a:bodyPr wrap="none">
              <a:spAutoFit/>
            </a:bodyPr>
            <a:lstStyle/>
            <a:p>
              <a:pPr algn="ctr" defTabSz="685739">
                <a:defRPr/>
              </a:pPr>
              <a:r>
                <a:rPr lang="en-US" sz="1200" b="1">
                  <a:solidFill>
                    <a:prstClr val="black"/>
                  </a:solidFill>
                  <a:latin typeface="Segoe UI" panose="020B0502040204020203" pitchFamily="34" charset="0"/>
                  <a:cs typeface="Segoe UI" panose="020B0502040204020203" pitchFamily="34" charset="0"/>
                </a:rPr>
                <a:t>Cloud </a:t>
              </a:r>
            </a:p>
            <a:p>
              <a:pPr algn="ctr" defTabSz="685739">
                <a:defRPr/>
              </a:pPr>
              <a:r>
                <a:rPr lang="en-US" sz="1200" b="1">
                  <a:solidFill>
                    <a:prstClr val="black"/>
                  </a:solidFill>
                  <a:latin typeface="Segoe UI" panose="020B0502040204020203" pitchFamily="34" charset="0"/>
                  <a:cs typeface="Segoe UI" panose="020B0502040204020203" pitchFamily="34" charset="0"/>
                </a:rPr>
                <a:t>Infrastructure-Ready</a:t>
              </a:r>
              <a:endParaRPr lang="en-US" sz="1200">
                <a:solidFill>
                  <a:prstClr val="black"/>
                </a:solidFill>
                <a:latin typeface="Segoe UI Light" panose="020B0502040204020203" pitchFamily="34" charset="0"/>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3277947" y="1906227"/>
              <a:ext cx="1955615"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514303">
                <a:defRPr/>
              </a:pPr>
              <a:r>
                <a:rPr lang="en-US" sz="900" b="1" kern="0">
                  <a:gradFill>
                    <a:gsLst>
                      <a:gs pos="0">
                        <a:srgbClr val="FFFFFF"/>
                      </a:gs>
                      <a:gs pos="100000">
                        <a:srgbClr val="FFFFFF"/>
                      </a:gs>
                    </a:gsLst>
                    <a:lin ang="5400000" scaled="0"/>
                  </a:gradFill>
                  <a:latin typeface="Segoe UI"/>
                  <a:cs typeface="Segoe UI Light" pitchFamily="34" charset="0"/>
                </a:rPr>
                <a:t>Monolithic</a:t>
              </a:r>
              <a:r>
                <a:rPr lang="en-US" sz="900" kern="0">
                  <a:gradFill>
                    <a:gsLst>
                      <a:gs pos="0">
                        <a:srgbClr val="FFFFFF"/>
                      </a:gs>
                      <a:gs pos="100000">
                        <a:srgbClr val="FFFFFF"/>
                      </a:gs>
                    </a:gsLst>
                    <a:lin ang="5400000" scaled="0"/>
                  </a:gradFill>
                  <a:latin typeface="Segoe UI"/>
                  <a:cs typeface="Segoe UI Light" pitchFamily="34" charset="0"/>
                </a:rPr>
                <a:t> Architecture</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71802" y="3353425"/>
              <a:ext cx="606487" cy="606487"/>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08964" y="2471351"/>
              <a:ext cx="624119" cy="62411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8" descr="Image result for Azure icon">
              <a:extLst>
                <a:ext uri="{FF2B5EF4-FFF2-40B4-BE49-F238E27FC236}">
                  <a16:creationId xmlns:a16="http://schemas.microsoft.com/office/drawing/2014/main" id="{4542DAF0-893C-418A-BF13-6BFA93E4056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783291" y="4971217"/>
              <a:ext cx="830124" cy="6338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BCD6AC5C-697C-420A-86FA-DA4441E7D10C}"/>
                </a:ext>
              </a:extLst>
            </p:cNvPr>
            <p:cNvSpPr/>
            <p:nvPr/>
          </p:nvSpPr>
          <p:spPr>
            <a:xfrm>
              <a:off x="4579884" y="4374323"/>
              <a:ext cx="634795" cy="376738"/>
            </a:xfrm>
            <a:prstGeom prst="rect">
              <a:avLst/>
            </a:prstGeom>
          </p:spPr>
          <p:txBody>
            <a:bodyPr wrap="square">
              <a:spAutoFit/>
            </a:bodyPr>
            <a:lstStyle/>
            <a:p>
              <a:pPr defTabSz="685739">
                <a:defRPr/>
              </a:pPr>
              <a:r>
                <a:rPr lang="en-US" sz="1200">
                  <a:solidFill>
                    <a:prstClr val="black"/>
                  </a:solidFill>
                  <a:latin typeface="Segoe UI" panose="020B0502040204020203" pitchFamily="34" charset="0"/>
                  <a:cs typeface="Segoe UI" panose="020B0502040204020203" pitchFamily="34" charset="0"/>
                </a:rPr>
                <a:t>IaaS </a:t>
              </a:r>
            </a:p>
          </p:txBody>
        </p:sp>
        <p:pic>
          <p:nvPicPr>
            <p:cNvPr id="1026" name="Picture 2" descr="Image result for &quot;SQL Server&quot; icon">
              <a:extLst>
                <a:ext uri="{FF2B5EF4-FFF2-40B4-BE49-F238E27FC236}">
                  <a16:creationId xmlns:a16="http://schemas.microsoft.com/office/drawing/2014/main" id="{D84782C3-FE78-47DB-AF74-90645CCC2DB1}"/>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302473" y="3340399"/>
              <a:ext cx="510406" cy="628732"/>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Connector 65">
              <a:extLst>
                <a:ext uri="{FF2B5EF4-FFF2-40B4-BE49-F238E27FC236}">
                  <a16:creationId xmlns:a16="http://schemas.microsoft.com/office/drawing/2014/main" id="{1386C1BB-5AB4-40D4-AFB8-BA3956A91059}"/>
                </a:ext>
              </a:extLst>
            </p:cNvPr>
            <p:cNvCxnSpPr>
              <a:cxnSpLocks/>
            </p:cNvCxnSpPr>
            <p:nvPr/>
          </p:nvCxnSpPr>
          <p:spPr>
            <a:xfrm>
              <a:off x="3134982" y="4097554"/>
              <a:ext cx="2049143"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876003" y="4259950"/>
              <a:ext cx="690041" cy="640769"/>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BD6E974A-A0A2-4C60-9197-C98AF0FF059B}"/>
                </a:ext>
              </a:extLst>
            </p:cNvPr>
            <p:cNvSpPr/>
            <p:nvPr/>
          </p:nvSpPr>
          <p:spPr>
            <a:xfrm>
              <a:off x="3862940" y="5529795"/>
              <a:ext cx="775975" cy="376738"/>
            </a:xfrm>
            <a:prstGeom prst="rect">
              <a:avLst/>
            </a:prstGeom>
          </p:spPr>
          <p:txBody>
            <a:bodyPr wrap="none">
              <a:spAutoFit/>
            </a:bodyPr>
            <a:lstStyle/>
            <a:p>
              <a:pPr defTabSz="685739">
                <a:defRPr/>
              </a:pPr>
              <a:r>
                <a:rPr lang="en-US" sz="1200">
                  <a:solidFill>
                    <a:prstClr val="black"/>
                  </a:solidFill>
                  <a:latin typeface="Segoe UI" panose="020B0502040204020203" pitchFamily="34" charset="0"/>
                  <a:cs typeface="Segoe UI" panose="020B0502040204020203" pitchFamily="34" charset="0"/>
                </a:rPr>
                <a:t>Azure</a:t>
              </a:r>
            </a:p>
          </p:txBody>
        </p:sp>
      </p:grpSp>
      <p:grpSp>
        <p:nvGrpSpPr>
          <p:cNvPr id="7" name="Group 6">
            <a:extLst>
              <a:ext uri="{FF2B5EF4-FFF2-40B4-BE49-F238E27FC236}">
                <a16:creationId xmlns:a16="http://schemas.microsoft.com/office/drawing/2014/main" id="{493F3FD0-252A-45F1-A9BC-8CED9138DC5C}"/>
              </a:ext>
            </a:extLst>
          </p:cNvPr>
          <p:cNvGrpSpPr/>
          <p:nvPr/>
        </p:nvGrpSpPr>
        <p:grpSpPr>
          <a:xfrm>
            <a:off x="4135283" y="987573"/>
            <a:ext cx="1778300" cy="3455204"/>
            <a:chOff x="5624271" y="1342671"/>
            <a:chExt cx="2418611" cy="4699317"/>
          </a:xfrm>
        </p:grpSpPr>
        <p:sp>
          <p:nvSpPr>
            <p:cNvPr id="72" name="Rectangle 71">
              <a:extLst>
                <a:ext uri="{FF2B5EF4-FFF2-40B4-BE49-F238E27FC236}">
                  <a16:creationId xmlns:a16="http://schemas.microsoft.com/office/drawing/2014/main" id="{FE3DAC30-8DC0-4C0B-9546-D1B1F8DF6ED0}"/>
                </a:ext>
              </a:extLst>
            </p:cNvPr>
            <p:cNvSpPr/>
            <p:nvPr/>
          </p:nvSpPr>
          <p:spPr>
            <a:xfrm>
              <a:off x="5624271" y="1372269"/>
              <a:ext cx="2418611" cy="4669719"/>
            </a:xfrm>
            <a:prstGeom prst="rect">
              <a:avLst/>
            </a:prstGeom>
            <a:solidFill>
              <a:srgbClr val="505050">
                <a:lumMod val="20000"/>
                <a:lumOff val="80000"/>
              </a:srgbClr>
            </a:solidFill>
            <a:ln w="10795" cap="flat" cmpd="sng" algn="ctr">
              <a:noFill/>
              <a:prstDash val="solid"/>
            </a:ln>
            <a:effectLst/>
          </p:spPr>
          <p:txBody>
            <a:bodyPr rtlCol="0" anchor="ctr"/>
            <a:lstStyle/>
            <a:p>
              <a:pPr algn="ctr" defTabSz="514303">
                <a:defRPr/>
              </a:pPr>
              <a:endParaRPr lang="en-US" sz="1013" kern="0">
                <a:gradFill>
                  <a:gsLst>
                    <a:gs pos="0">
                      <a:srgbClr val="FFFFFF"/>
                    </a:gs>
                    <a:gs pos="100000">
                      <a:srgbClr val="FFFFFF"/>
                    </a:gs>
                  </a:gsLst>
                  <a:lin ang="5400000" scaled="0"/>
                </a:gradFill>
                <a:latin typeface="Segoe UI"/>
                <a:cs typeface="Segoe UI Light" pitchFamily="34" charset="0"/>
              </a:endParaRPr>
            </a:p>
          </p:txBody>
        </p:sp>
        <p:sp>
          <p:nvSpPr>
            <p:cNvPr id="73" name="Rectangle 72">
              <a:extLst>
                <a:ext uri="{FF2B5EF4-FFF2-40B4-BE49-F238E27FC236}">
                  <a16:creationId xmlns:a16="http://schemas.microsoft.com/office/drawing/2014/main" id="{7CABB255-9986-498A-9A44-5B6322E504FF}"/>
                </a:ext>
              </a:extLst>
            </p:cNvPr>
            <p:cNvSpPr/>
            <p:nvPr/>
          </p:nvSpPr>
          <p:spPr>
            <a:xfrm>
              <a:off x="6031823" y="1342671"/>
              <a:ext cx="1700116" cy="627896"/>
            </a:xfrm>
            <a:prstGeom prst="rect">
              <a:avLst/>
            </a:prstGeom>
          </p:spPr>
          <p:txBody>
            <a:bodyPr wrap="none">
              <a:spAutoFit/>
            </a:bodyPr>
            <a:lstStyle/>
            <a:p>
              <a:pPr algn="ctr" defTabSz="685739">
                <a:defRPr/>
              </a:pPr>
              <a:r>
                <a:rPr lang="en-US" sz="1200" b="1">
                  <a:solidFill>
                    <a:prstClr val="black"/>
                  </a:solidFill>
                  <a:latin typeface="Segoe UI" panose="020B0502040204020203" pitchFamily="34" charset="0"/>
                  <a:cs typeface="Segoe UI" panose="020B0502040204020203" pitchFamily="34" charset="0"/>
                </a:rPr>
                <a:t>Cloud </a:t>
              </a:r>
            </a:p>
            <a:p>
              <a:pPr algn="ctr" defTabSz="685739">
                <a:defRPr/>
              </a:pPr>
              <a:r>
                <a:rPr lang="en-US" sz="1200" b="1">
                  <a:solidFill>
                    <a:prstClr val="black"/>
                  </a:solidFill>
                  <a:latin typeface="Segoe UI" panose="020B0502040204020203" pitchFamily="34" charset="0"/>
                  <a:cs typeface="Segoe UI" panose="020B0502040204020203" pitchFamily="34" charset="0"/>
                </a:rPr>
                <a:t>DevOps-Ready</a:t>
              </a:r>
            </a:p>
          </p:txBody>
        </p:sp>
        <p:sp>
          <p:nvSpPr>
            <p:cNvPr id="81" name="Rectangle 80">
              <a:extLst>
                <a:ext uri="{FF2B5EF4-FFF2-40B4-BE49-F238E27FC236}">
                  <a16:creationId xmlns:a16="http://schemas.microsoft.com/office/drawing/2014/main" id="{22ABE894-3BAD-4409-9039-D592FE3C2963}"/>
                </a:ext>
              </a:extLst>
            </p:cNvPr>
            <p:cNvSpPr/>
            <p:nvPr/>
          </p:nvSpPr>
          <p:spPr bwMode="auto">
            <a:xfrm>
              <a:off x="5909803" y="1906227"/>
              <a:ext cx="1955615"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514303">
                <a:defRPr/>
              </a:pPr>
              <a:r>
                <a:rPr lang="en-US" sz="900" b="1" kern="0">
                  <a:gradFill>
                    <a:gsLst>
                      <a:gs pos="0">
                        <a:srgbClr val="FFFFFF"/>
                      </a:gs>
                      <a:gs pos="100000">
                        <a:srgbClr val="FFFFFF"/>
                      </a:gs>
                    </a:gsLst>
                    <a:lin ang="5400000" scaled="0"/>
                  </a:gradFill>
                  <a:latin typeface="Segoe UI"/>
                  <a:cs typeface="Segoe UI Light" pitchFamily="34" charset="0"/>
                </a:rPr>
                <a:t>Monolithic</a:t>
              </a:r>
              <a:r>
                <a:rPr lang="en-US" sz="900" kern="0">
                  <a:gradFill>
                    <a:gsLst>
                      <a:gs pos="0">
                        <a:srgbClr val="FFFFFF"/>
                      </a:gs>
                      <a:gs pos="100000">
                        <a:srgbClr val="FFFFFF"/>
                      </a:gs>
                    </a:gsLst>
                    <a:lin ang="5400000" scaled="0"/>
                  </a:gradFill>
                  <a:latin typeface="Segoe UI"/>
                  <a:cs typeface="Segoe UI Light" pitchFamily="34" charset="0"/>
                </a:rPr>
                <a:t> Architecture</a:t>
              </a:r>
            </a:p>
          </p:txBody>
        </p:sp>
        <p:sp>
          <p:nvSpPr>
            <p:cNvPr id="138" name="Rectangle 137">
              <a:extLst>
                <a:ext uri="{FF2B5EF4-FFF2-40B4-BE49-F238E27FC236}">
                  <a16:creationId xmlns:a16="http://schemas.microsoft.com/office/drawing/2014/main" id="{B13D0BE4-BB41-40BD-9627-7FF47649AA23}"/>
                </a:ext>
              </a:extLst>
            </p:cNvPr>
            <p:cNvSpPr/>
            <p:nvPr/>
          </p:nvSpPr>
          <p:spPr>
            <a:xfrm>
              <a:off x="5845947" y="4641216"/>
              <a:ext cx="2130138" cy="376738"/>
            </a:xfrm>
            <a:prstGeom prst="rect">
              <a:avLst/>
            </a:prstGeom>
          </p:spPr>
          <p:txBody>
            <a:bodyPr wrap="none">
              <a:spAutoFit/>
            </a:bodyPr>
            <a:lstStyle/>
            <a:p>
              <a:pPr defTabSz="685739">
                <a:defRPr/>
              </a:pPr>
              <a:r>
                <a:rPr lang="en-US" sz="1200">
                  <a:solidFill>
                    <a:prstClr val="black"/>
                  </a:solidFill>
                  <a:latin typeface="Segoe UI" panose="020B0502040204020203" pitchFamily="34" charset="0"/>
                  <a:cs typeface="Segoe UI" panose="020B0502040204020203" pitchFamily="34" charset="0"/>
                </a:rPr>
                <a:t>+ Managed Services</a:t>
              </a:r>
            </a:p>
          </p:txBody>
        </p:sp>
        <p:pic>
          <p:nvPicPr>
            <p:cNvPr id="144" name="Picture 143">
              <a:extLst>
                <a:ext uri="{FF2B5EF4-FFF2-40B4-BE49-F238E27FC236}">
                  <a16:creationId xmlns:a16="http://schemas.microsoft.com/office/drawing/2014/main" id="{A738EB3B-815D-49D0-A7AF-BAD6396C3EE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33079" y="3262001"/>
              <a:ext cx="458732" cy="458732"/>
            </a:xfrm>
            <a:prstGeom prst="rect">
              <a:avLst/>
            </a:prstGeom>
          </p:spPr>
        </p:pic>
        <p:pic>
          <p:nvPicPr>
            <p:cNvPr id="145" name="Picture 8" descr="Image result for .NET">
              <a:extLst>
                <a:ext uri="{FF2B5EF4-FFF2-40B4-BE49-F238E27FC236}">
                  <a16:creationId xmlns:a16="http://schemas.microsoft.com/office/drawing/2014/main" id="{15338ABF-72B7-4ACF-88B5-9ECE35E34F7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15666" y="2471351"/>
              <a:ext cx="624119" cy="624119"/>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Image result for &quot;Azure SQL Database&quot; icon">
              <a:extLst>
                <a:ext uri="{FF2B5EF4-FFF2-40B4-BE49-F238E27FC236}">
                  <a16:creationId xmlns:a16="http://schemas.microsoft.com/office/drawing/2014/main" id="{F9CF3F6B-C456-406B-BFBA-BF2FD76DD0BB}"/>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628033" y="3961427"/>
              <a:ext cx="621779" cy="62177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8" descr="Image result for Azure icon">
              <a:extLst>
                <a:ext uri="{FF2B5EF4-FFF2-40B4-BE49-F238E27FC236}">
                  <a16:creationId xmlns:a16="http://schemas.microsoft.com/office/drawing/2014/main" id="{48D9A981-3B10-4DA9-A3AC-C7642A48B41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43193" y="4971217"/>
              <a:ext cx="830124" cy="63384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2327AB-B476-4283-9634-2A9AD54FA7E0}"/>
                </a:ext>
              </a:extLst>
            </p:cNvPr>
            <p:cNvSpPr/>
            <p:nvPr/>
          </p:nvSpPr>
          <p:spPr>
            <a:xfrm>
              <a:off x="6422842" y="5529795"/>
              <a:ext cx="775975" cy="376738"/>
            </a:xfrm>
            <a:prstGeom prst="rect">
              <a:avLst/>
            </a:prstGeom>
          </p:spPr>
          <p:txBody>
            <a:bodyPr wrap="none">
              <a:spAutoFit/>
            </a:bodyPr>
            <a:lstStyle/>
            <a:p>
              <a:pPr defTabSz="685739">
                <a:defRPr/>
              </a:pPr>
              <a:r>
                <a:rPr lang="en-US" sz="1200">
                  <a:solidFill>
                    <a:prstClr val="black"/>
                  </a:solidFill>
                  <a:latin typeface="Segoe UI" panose="020B0502040204020203" pitchFamily="34" charset="0"/>
                  <a:cs typeface="Segoe UI" panose="020B0502040204020203" pitchFamily="34" charset="0"/>
                </a:rPr>
                <a:t>Azure</a:t>
              </a:r>
            </a:p>
          </p:txBody>
        </p:sp>
        <p:pic>
          <p:nvPicPr>
            <p:cNvPr id="79" name="Picture 4" descr="Image result for Docker logo">
              <a:extLst>
                <a:ext uri="{FF2B5EF4-FFF2-40B4-BE49-F238E27FC236}">
                  <a16:creationId xmlns:a16="http://schemas.microsoft.com/office/drawing/2014/main" id="{9CD2D327-EFDF-4166-A265-30CE2A217EE8}"/>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137755" y="3122440"/>
              <a:ext cx="755822" cy="75582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Image result for &quot;Azure Application Insights&quot; logo">
              <a:extLst>
                <a:ext uri="{FF2B5EF4-FFF2-40B4-BE49-F238E27FC236}">
                  <a16:creationId xmlns:a16="http://schemas.microsoft.com/office/drawing/2014/main" id="{6E5ED016-2077-4B71-8A87-3D51A40CC106}"/>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7491811" y="4983743"/>
              <a:ext cx="287575" cy="39783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Image result for &quot;Visual Studio Team Services&quot; logo">
              <a:extLst>
                <a:ext uri="{FF2B5EF4-FFF2-40B4-BE49-F238E27FC236}">
                  <a16:creationId xmlns:a16="http://schemas.microsoft.com/office/drawing/2014/main" id="{86CFFF2F-9AFB-4DE7-BBFB-948EBA87246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472704" y="5486396"/>
              <a:ext cx="341329" cy="341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59537B4-35BA-4B52-891E-8315D8BFBFD2}"/>
              </a:ext>
            </a:extLst>
          </p:cNvPr>
          <p:cNvGrpSpPr/>
          <p:nvPr/>
        </p:nvGrpSpPr>
        <p:grpSpPr>
          <a:xfrm>
            <a:off x="6070373" y="987132"/>
            <a:ext cx="2885903" cy="3461995"/>
            <a:chOff x="8256127" y="1342071"/>
            <a:chExt cx="3925029" cy="4708554"/>
          </a:xfrm>
        </p:grpSpPr>
        <p:sp>
          <p:nvSpPr>
            <p:cNvPr id="74" name="Rectangle 73">
              <a:extLst>
                <a:ext uri="{FF2B5EF4-FFF2-40B4-BE49-F238E27FC236}">
                  <a16:creationId xmlns:a16="http://schemas.microsoft.com/office/drawing/2014/main" id="{50C4825E-55CE-4955-947D-C26066D40EB5}"/>
                </a:ext>
              </a:extLst>
            </p:cNvPr>
            <p:cNvSpPr/>
            <p:nvPr/>
          </p:nvSpPr>
          <p:spPr>
            <a:xfrm>
              <a:off x="8256127" y="1380906"/>
              <a:ext cx="3925029" cy="4669719"/>
            </a:xfrm>
            <a:prstGeom prst="rect">
              <a:avLst/>
            </a:prstGeom>
            <a:solidFill>
              <a:srgbClr val="505050">
                <a:lumMod val="20000"/>
                <a:lumOff val="80000"/>
              </a:srgbClr>
            </a:solidFill>
            <a:ln w="10795" cap="flat" cmpd="sng" algn="ctr">
              <a:noFill/>
              <a:prstDash val="solid"/>
            </a:ln>
            <a:effectLst/>
          </p:spPr>
          <p:txBody>
            <a:bodyPr rtlCol="0" anchor="ctr"/>
            <a:lstStyle/>
            <a:p>
              <a:pPr algn="ctr" defTabSz="514303">
                <a:defRPr/>
              </a:pPr>
              <a:endParaRPr lang="en-US" sz="1013" kern="0">
                <a:gradFill>
                  <a:gsLst>
                    <a:gs pos="0">
                      <a:srgbClr val="FFFFFF"/>
                    </a:gs>
                    <a:gs pos="100000">
                      <a:srgbClr val="FFFFFF"/>
                    </a:gs>
                  </a:gsLst>
                  <a:lin ang="5400000" scaled="0"/>
                </a:gradFill>
                <a:latin typeface="Segoe UI"/>
                <a:cs typeface="Segoe UI Light" pitchFamily="34" charset="0"/>
              </a:endParaRPr>
            </a:p>
          </p:txBody>
        </p:sp>
        <p:sp>
          <p:nvSpPr>
            <p:cNvPr id="75" name="Rectangle 74">
              <a:extLst>
                <a:ext uri="{FF2B5EF4-FFF2-40B4-BE49-F238E27FC236}">
                  <a16:creationId xmlns:a16="http://schemas.microsoft.com/office/drawing/2014/main" id="{FDA060B9-A1C3-47B7-A79F-25DBB22B0243}"/>
                </a:ext>
              </a:extLst>
            </p:cNvPr>
            <p:cNvSpPr/>
            <p:nvPr/>
          </p:nvSpPr>
          <p:spPr>
            <a:xfrm>
              <a:off x="8502154" y="1342071"/>
              <a:ext cx="3582674" cy="627897"/>
            </a:xfrm>
            <a:prstGeom prst="rect">
              <a:avLst/>
            </a:prstGeom>
          </p:spPr>
          <p:txBody>
            <a:bodyPr wrap="none">
              <a:spAutoFit/>
            </a:bodyPr>
            <a:lstStyle/>
            <a:p>
              <a:pPr algn="ctr" defTabSz="685739">
                <a:defRPr/>
              </a:pPr>
              <a:r>
                <a:rPr lang="en-US" sz="1200" b="1" dirty="0">
                  <a:solidFill>
                    <a:prstClr val="black"/>
                  </a:solidFill>
                  <a:latin typeface="Segoe UI" panose="020B0502040204020203" pitchFamily="34" charset="0"/>
                  <a:cs typeface="Segoe UI" panose="020B0502040204020203" pitchFamily="34" charset="0"/>
                </a:rPr>
                <a:t>Cloud-Optimized </a:t>
              </a:r>
              <a:r>
                <a:rPr lang="en-US" sz="1200" b="1">
                  <a:solidFill>
                    <a:prstClr val="black"/>
                  </a:solidFill>
                  <a:latin typeface="Segoe UI" panose="020B0502040204020203" pitchFamily="34" charset="0"/>
                  <a:cs typeface="Segoe UI" panose="020B0502040204020203" pitchFamily="34" charset="0"/>
                </a:rPr>
                <a:t>&amp; Cloud-Native</a:t>
              </a:r>
              <a:r>
                <a:rPr lang="en-US" sz="1200">
                  <a:solidFill>
                    <a:prstClr val="black"/>
                  </a:solidFill>
                  <a:latin typeface="Segoe UI Light" panose="020B0502040204020203" pitchFamily="34" charset="0"/>
                  <a:cs typeface="Segoe UI Light" panose="020B0502040204020203" pitchFamily="34" charset="0"/>
                </a:rPr>
                <a:t> </a:t>
              </a:r>
              <a:endParaRPr lang="en-US" sz="1200" dirty="0">
                <a:solidFill>
                  <a:prstClr val="black"/>
                </a:solidFill>
                <a:latin typeface="Segoe UI Light" panose="020B0502040204020203" pitchFamily="34" charset="0"/>
                <a:cs typeface="Segoe UI Light" panose="020B0502040204020203" pitchFamily="34" charset="0"/>
              </a:endParaRPr>
            </a:p>
            <a:p>
              <a:pPr algn="ctr" defTabSz="685739">
                <a:defRPr/>
              </a:pPr>
              <a:r>
                <a:rPr lang="en-US" sz="1200" dirty="0">
                  <a:solidFill>
                    <a:prstClr val="black"/>
                  </a:solidFill>
                  <a:latin typeface="Segoe UI Light" panose="020B0502040204020203" pitchFamily="34" charset="0"/>
                  <a:cs typeface="Segoe UI Light" panose="020B0502040204020203" pitchFamily="34" charset="0"/>
                </a:rPr>
                <a:t>Full PaaS and Cloud-Native</a:t>
              </a:r>
            </a:p>
          </p:txBody>
        </p:sp>
        <p:sp>
          <p:nvSpPr>
            <p:cNvPr id="83" name="Rectangle 82">
              <a:extLst>
                <a:ext uri="{FF2B5EF4-FFF2-40B4-BE49-F238E27FC236}">
                  <a16:creationId xmlns:a16="http://schemas.microsoft.com/office/drawing/2014/main" id="{E431F390-2F25-4FBB-9F44-3EBBA0CFC2A8}"/>
                </a:ext>
              </a:extLst>
            </p:cNvPr>
            <p:cNvSpPr/>
            <p:nvPr/>
          </p:nvSpPr>
          <p:spPr bwMode="auto">
            <a:xfrm>
              <a:off x="8466840" y="1900942"/>
              <a:ext cx="3541765" cy="36272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514303">
                <a:defRPr/>
              </a:pPr>
              <a:r>
                <a:rPr lang="en-US" sz="900" b="1" kern="0" dirty="0">
                  <a:gradFill>
                    <a:gsLst>
                      <a:gs pos="0">
                        <a:srgbClr val="FFFFFF"/>
                      </a:gs>
                      <a:gs pos="100000">
                        <a:srgbClr val="FFFFFF"/>
                      </a:gs>
                    </a:gsLst>
                    <a:lin ang="5400000" scaled="0"/>
                  </a:gradFill>
                  <a:latin typeface="Segoe UI"/>
                  <a:cs typeface="Segoe UI Light" pitchFamily="34" charset="0"/>
                </a:rPr>
                <a:t>Microservices</a:t>
              </a:r>
              <a:r>
                <a:rPr lang="en-US" sz="900" kern="0" dirty="0">
                  <a:gradFill>
                    <a:gsLst>
                      <a:gs pos="0">
                        <a:srgbClr val="FFFFFF"/>
                      </a:gs>
                      <a:gs pos="100000">
                        <a:srgbClr val="FFFFFF"/>
                      </a:gs>
                    </a:gsLst>
                    <a:lin ang="5400000" scaled="0"/>
                  </a:gradFill>
                  <a:latin typeface="Segoe UI"/>
                  <a:cs typeface="Segoe UI Light" pitchFamily="34" charset="0"/>
                </a:rPr>
                <a:t> and </a:t>
              </a:r>
              <a:r>
                <a:rPr lang="en-US" sz="900" b="1" kern="0" dirty="0">
                  <a:gradFill>
                    <a:gsLst>
                      <a:gs pos="0">
                        <a:srgbClr val="FFFFFF"/>
                      </a:gs>
                      <a:gs pos="100000">
                        <a:srgbClr val="FFFFFF"/>
                      </a:gs>
                    </a:gsLst>
                    <a:lin ang="5400000" scaled="0"/>
                  </a:gradFill>
                  <a:latin typeface="Segoe UI"/>
                  <a:cs typeface="Segoe UI Light" pitchFamily="34" charset="0"/>
                </a:rPr>
                <a:t>Monolithic</a:t>
              </a:r>
              <a:r>
                <a:rPr lang="en-US" sz="900" kern="0" dirty="0">
                  <a:gradFill>
                    <a:gsLst>
                      <a:gs pos="0">
                        <a:srgbClr val="FFFFFF"/>
                      </a:gs>
                      <a:gs pos="100000">
                        <a:srgbClr val="FFFFFF"/>
                      </a:gs>
                    </a:gsLst>
                    <a:lin ang="5400000" scaled="0"/>
                  </a:gradFill>
                  <a:latin typeface="Segoe UI"/>
                  <a:cs typeface="Segoe UI Light" pitchFamily="34" charset="0"/>
                </a:rPr>
                <a:t> Architectures</a:t>
              </a:r>
            </a:p>
          </p:txBody>
        </p:sp>
        <p:cxnSp>
          <p:nvCxnSpPr>
            <p:cNvPr id="90" name="Straight Connector 89">
              <a:extLst>
                <a:ext uri="{FF2B5EF4-FFF2-40B4-BE49-F238E27FC236}">
                  <a16:creationId xmlns:a16="http://schemas.microsoft.com/office/drawing/2014/main" id="{2766B7E5-71E0-4975-B118-3EA1B6E23EA0}"/>
                </a:ext>
              </a:extLst>
            </p:cNvPr>
            <p:cNvCxnSpPr>
              <a:cxnSpLocks/>
            </p:cNvCxnSpPr>
            <p:nvPr/>
          </p:nvCxnSpPr>
          <p:spPr>
            <a:xfrm>
              <a:off x="8570793" y="3323652"/>
              <a:ext cx="130082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4DD2211-3426-4C5D-98F6-07CCEA0159E3}"/>
                </a:ext>
              </a:extLst>
            </p:cNvPr>
            <p:cNvSpPr/>
            <p:nvPr/>
          </p:nvSpPr>
          <p:spPr>
            <a:xfrm>
              <a:off x="8915045" y="2638304"/>
              <a:ext cx="628079" cy="61884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9">
                <a:defRPr/>
              </a:pPr>
              <a:endParaRPr lang="en-US" sz="1350">
                <a:solidFill>
                  <a:prstClr val="white"/>
                </a:solidFill>
                <a:latin typeface="Calibri" panose="020F0502020204030204"/>
              </a:endParaRPr>
            </a:p>
          </p:txBody>
        </p:sp>
        <p:pic>
          <p:nvPicPr>
            <p:cNvPr id="92" name="Picture 2" descr="Image result for &quot;.NET Core&quot; logo">
              <a:extLst>
                <a:ext uri="{FF2B5EF4-FFF2-40B4-BE49-F238E27FC236}">
                  <a16:creationId xmlns:a16="http://schemas.microsoft.com/office/drawing/2014/main" id="{7D7FEAC0-B608-4A54-ABD1-0F0644B204FF}"/>
                </a:ext>
              </a:extLst>
            </p:cNvPr>
            <p:cNvPicPr>
              <a:picLocks noChangeAspect="1" noChangeArrowheads="1"/>
            </p:cNvPicPr>
            <p:nvPr/>
          </p:nvPicPr>
          <p:blipFill>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867262" y="2582708"/>
              <a:ext cx="702051" cy="70205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09F987EB-BC33-427A-B8D8-63CF99AF05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41154" y="3438625"/>
              <a:ext cx="535011" cy="535011"/>
            </a:xfrm>
            <a:prstGeom prst="rect">
              <a:avLst/>
            </a:prstGeom>
          </p:spPr>
        </p:pic>
        <p:pic>
          <p:nvPicPr>
            <p:cNvPr id="116" name="Picture 2" descr="Icon">
              <a:extLst>
                <a:ext uri="{FF2B5EF4-FFF2-40B4-BE49-F238E27FC236}">
                  <a16:creationId xmlns:a16="http://schemas.microsoft.com/office/drawing/2014/main" id="{86102258-426F-41C1-BE5B-CDC9A875D1D3}"/>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582493" y="3424378"/>
              <a:ext cx="485646" cy="582778"/>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2E9629D2-2ACB-416A-8486-7571C2E7A4DE}"/>
                </a:ext>
              </a:extLst>
            </p:cNvPr>
            <p:cNvSpPr/>
            <p:nvPr/>
          </p:nvSpPr>
          <p:spPr>
            <a:xfrm>
              <a:off x="8986303" y="4608124"/>
              <a:ext cx="2622688" cy="376738"/>
            </a:xfrm>
            <a:prstGeom prst="rect">
              <a:avLst/>
            </a:prstGeom>
          </p:spPr>
          <p:txBody>
            <a:bodyPr wrap="none">
              <a:spAutoFit/>
            </a:bodyPr>
            <a:lstStyle/>
            <a:p>
              <a:pPr defTabSz="685739">
                <a:defRPr/>
              </a:pPr>
              <a:r>
                <a:rPr lang="en-US" sz="1200" dirty="0">
                  <a:solidFill>
                    <a:prstClr val="black"/>
                  </a:solidFill>
                  <a:latin typeface="Segoe UI" panose="020B0502040204020203" pitchFamily="34" charset="0"/>
                  <a:cs typeface="Segoe UI" panose="020B0502040204020203" pitchFamily="34" charset="0"/>
                </a:rPr>
                <a:t>PaaS + Managed Services</a:t>
              </a:r>
            </a:p>
          </p:txBody>
        </p:sp>
        <p:pic>
          <p:nvPicPr>
            <p:cNvPr id="89" name="Picture 18" descr="Image result for Azure icon">
              <a:extLst>
                <a:ext uri="{FF2B5EF4-FFF2-40B4-BE49-F238E27FC236}">
                  <a16:creationId xmlns:a16="http://schemas.microsoft.com/office/drawing/2014/main" id="{BDE3EDC9-0FD2-4477-A635-6B9BFF85FD1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829010" y="4987248"/>
              <a:ext cx="830124" cy="63384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0E2ABD51-4860-485A-84BE-BDEE8FD8E451}"/>
                </a:ext>
              </a:extLst>
            </p:cNvPr>
            <p:cNvSpPr/>
            <p:nvPr/>
          </p:nvSpPr>
          <p:spPr>
            <a:xfrm>
              <a:off x="9908659" y="5545827"/>
              <a:ext cx="775975" cy="376738"/>
            </a:xfrm>
            <a:prstGeom prst="rect">
              <a:avLst/>
            </a:prstGeom>
          </p:spPr>
          <p:txBody>
            <a:bodyPr wrap="none">
              <a:spAutoFit/>
            </a:bodyPr>
            <a:lstStyle/>
            <a:p>
              <a:pPr defTabSz="685739">
                <a:defRPr/>
              </a:pPr>
              <a:r>
                <a:rPr lang="en-US" sz="1200">
                  <a:solidFill>
                    <a:prstClr val="black"/>
                  </a:solidFill>
                  <a:latin typeface="Segoe UI" panose="020B0502040204020203" pitchFamily="34" charset="0"/>
                  <a:cs typeface="Segoe UI" panose="020B0502040204020203" pitchFamily="34" charset="0"/>
                </a:rPr>
                <a:t>Azure</a:t>
              </a:r>
            </a:p>
          </p:txBody>
        </p:sp>
        <p:pic>
          <p:nvPicPr>
            <p:cNvPr id="94" name="Picture 8" descr="Image result for &quot;Azure SQL Database&quot; icon">
              <a:extLst>
                <a:ext uri="{FF2B5EF4-FFF2-40B4-BE49-F238E27FC236}">
                  <a16:creationId xmlns:a16="http://schemas.microsoft.com/office/drawing/2014/main" id="{91F42ABF-9507-4715-986E-D156D68A87CF}"/>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237722" y="3403718"/>
              <a:ext cx="471419" cy="47141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quot;Azure Cosmos DB&quot; icon">
              <a:extLst>
                <a:ext uri="{FF2B5EF4-FFF2-40B4-BE49-F238E27FC236}">
                  <a16:creationId xmlns:a16="http://schemas.microsoft.com/office/drawing/2014/main" id="{5FDF061D-25A1-490F-8D68-B1453C289378}"/>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0727950" y="3423012"/>
              <a:ext cx="709829" cy="37266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Docker logo">
              <a:extLst>
                <a:ext uri="{FF2B5EF4-FFF2-40B4-BE49-F238E27FC236}">
                  <a16:creationId xmlns:a16="http://schemas.microsoft.com/office/drawing/2014/main" id="{78F127A4-422C-4AD4-B26E-EEB0AA85CE35}"/>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0197721" y="2343543"/>
              <a:ext cx="555705" cy="555705"/>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quot;Azure Application Insights&quot; logo">
              <a:extLst>
                <a:ext uri="{FF2B5EF4-FFF2-40B4-BE49-F238E27FC236}">
                  <a16:creationId xmlns:a16="http://schemas.microsoft.com/office/drawing/2014/main" id="{47944A72-D130-4D23-AF19-0D1D81A2063B}"/>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11568430" y="3425771"/>
              <a:ext cx="287575" cy="397832"/>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Image result for &quot;Visual Studio Team Services&quot; logo">
              <a:extLst>
                <a:ext uri="{FF2B5EF4-FFF2-40B4-BE49-F238E27FC236}">
                  <a16:creationId xmlns:a16="http://schemas.microsoft.com/office/drawing/2014/main" id="{0025467C-B6F0-4744-96A0-2FC31A05AAD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909202" y="3930988"/>
              <a:ext cx="341329" cy="34132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quot;Azure Container Service&quot; icon">
              <a:extLst>
                <a:ext uri="{FF2B5EF4-FFF2-40B4-BE49-F238E27FC236}">
                  <a16:creationId xmlns:a16="http://schemas.microsoft.com/office/drawing/2014/main" id="{90CAAEBA-EE9D-4F71-A486-918F51DDFA56}"/>
                </a:ext>
              </a:extLst>
            </p:cNvPr>
            <p:cNvPicPr>
              <a:picLocks noChangeAspect="1" noChangeArrowheads="1"/>
            </p:cNvPicPr>
            <p:nvPr/>
          </p:nvPicPr>
          <p:blipFill>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26930" y="2381294"/>
              <a:ext cx="511870" cy="51187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8" descr="Image result for &quot;Azure Service Fabric&quot; icon">
              <a:extLst>
                <a:ext uri="{FF2B5EF4-FFF2-40B4-BE49-F238E27FC236}">
                  <a16:creationId xmlns:a16="http://schemas.microsoft.com/office/drawing/2014/main" id="{DC6D9079-E977-4D51-9A4F-0334E957B95A}"/>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9989434" y="2887085"/>
              <a:ext cx="818042" cy="42947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Image result for &quot;Kubernetes&quot; icon">
              <a:extLst>
                <a:ext uri="{FF2B5EF4-FFF2-40B4-BE49-F238E27FC236}">
                  <a16:creationId xmlns:a16="http://schemas.microsoft.com/office/drawing/2014/main" id="{993F5DBD-2F86-4D4A-B16C-A583CC058596}"/>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0833531" y="2914337"/>
              <a:ext cx="384645" cy="37440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2" descr="Image result for &quot;Docker Swarm&quot;">
              <a:extLst>
                <a:ext uri="{FF2B5EF4-FFF2-40B4-BE49-F238E27FC236}">
                  <a16:creationId xmlns:a16="http://schemas.microsoft.com/office/drawing/2014/main" id="{167C17A6-2D28-4C27-B4D8-10C95892BE33}"/>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11475614" y="2361939"/>
              <a:ext cx="473209" cy="46630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4" descr="Image result for &quot;DC/OS&quot;">
              <a:extLst>
                <a:ext uri="{FF2B5EF4-FFF2-40B4-BE49-F238E27FC236}">
                  <a16:creationId xmlns:a16="http://schemas.microsoft.com/office/drawing/2014/main" id="{73E76DFB-E9D1-43F9-B317-C598C54EEC0C}"/>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1453557" y="2862902"/>
              <a:ext cx="443092" cy="443092"/>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Connector 111">
              <a:extLst>
                <a:ext uri="{FF2B5EF4-FFF2-40B4-BE49-F238E27FC236}">
                  <a16:creationId xmlns:a16="http://schemas.microsoft.com/office/drawing/2014/main" id="{6B7ECD44-1E3A-4397-BB35-EEB552216777}"/>
                </a:ext>
              </a:extLst>
            </p:cNvPr>
            <p:cNvCxnSpPr>
              <a:cxnSpLocks/>
            </p:cNvCxnSpPr>
            <p:nvPr/>
          </p:nvCxnSpPr>
          <p:spPr>
            <a:xfrm>
              <a:off x="9980371" y="2418386"/>
              <a:ext cx="9063" cy="187815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4" name="Rounded Rectangle 4">
            <a:extLst>
              <a:ext uri="{FF2B5EF4-FFF2-40B4-BE49-F238E27FC236}">
                <a16:creationId xmlns:a16="http://schemas.microsoft.com/office/drawing/2014/main" id="{D00096D7-F6A8-4E2F-ADDF-EF221C87DEAA}"/>
              </a:ext>
            </a:extLst>
          </p:cNvPr>
          <p:cNvSpPr/>
          <p:nvPr/>
        </p:nvSpPr>
        <p:spPr>
          <a:xfrm>
            <a:off x="4331638" y="1398535"/>
            <a:ext cx="1479673" cy="251189"/>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685845">
              <a:defRPr/>
            </a:pPr>
            <a:endParaRPr lang="en-US" sz="1324">
              <a:ln w="50800">
                <a:solidFill>
                  <a:srgbClr val="FFFF00"/>
                </a:solidFill>
              </a:ln>
              <a:solidFill>
                <a:srgbClr val="FFFF00"/>
              </a:solidFill>
              <a:latin typeface="Segoe UI" pitchFamily="34" charset="0"/>
            </a:endParaRPr>
          </a:p>
        </p:txBody>
      </p:sp>
      <p:grpSp>
        <p:nvGrpSpPr>
          <p:cNvPr id="11" name="Group 10">
            <a:extLst>
              <a:ext uri="{FF2B5EF4-FFF2-40B4-BE49-F238E27FC236}">
                <a16:creationId xmlns:a16="http://schemas.microsoft.com/office/drawing/2014/main" id="{2F65D85D-D7AD-49C9-8F3B-D4F7BCD50249}"/>
              </a:ext>
            </a:extLst>
          </p:cNvPr>
          <p:cNvGrpSpPr/>
          <p:nvPr/>
        </p:nvGrpSpPr>
        <p:grpSpPr>
          <a:xfrm>
            <a:off x="6192999" y="1374132"/>
            <a:ext cx="2680968" cy="1833127"/>
            <a:chOff x="8422908" y="1868419"/>
            <a:chExt cx="3646302" cy="2493180"/>
          </a:xfrm>
        </p:grpSpPr>
        <p:sp>
          <p:nvSpPr>
            <p:cNvPr id="77" name="Rounded Rectangle 4">
              <a:extLst>
                <a:ext uri="{FF2B5EF4-FFF2-40B4-BE49-F238E27FC236}">
                  <a16:creationId xmlns:a16="http://schemas.microsoft.com/office/drawing/2014/main" id="{4115792B-4DC1-4F27-95D9-2C2E6F99DBC1}"/>
                </a:ext>
              </a:extLst>
            </p:cNvPr>
            <p:cNvSpPr/>
            <p:nvPr/>
          </p:nvSpPr>
          <p:spPr>
            <a:xfrm>
              <a:off x="8459740" y="1906040"/>
              <a:ext cx="1316425" cy="341635"/>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685845">
                <a:defRPr/>
              </a:pPr>
              <a:endParaRPr lang="en-US" sz="1324">
                <a:ln w="50800">
                  <a:solidFill>
                    <a:srgbClr val="FFFF00"/>
                  </a:solidFill>
                </a:ln>
                <a:solidFill>
                  <a:srgbClr val="FFFF00"/>
                </a:solidFill>
                <a:latin typeface="Segoe UI" pitchFamily="34" charset="0"/>
              </a:endParaRPr>
            </a:p>
          </p:txBody>
        </p:sp>
        <p:sp>
          <p:nvSpPr>
            <p:cNvPr id="80" name="Rounded Rectangle 4">
              <a:extLst>
                <a:ext uri="{FF2B5EF4-FFF2-40B4-BE49-F238E27FC236}">
                  <a16:creationId xmlns:a16="http://schemas.microsoft.com/office/drawing/2014/main" id="{17593524-82DB-4940-8FCE-CAFF7EEAF174}"/>
                </a:ext>
              </a:extLst>
            </p:cNvPr>
            <p:cNvSpPr/>
            <p:nvPr/>
          </p:nvSpPr>
          <p:spPr>
            <a:xfrm>
              <a:off x="8422908" y="2307685"/>
              <a:ext cx="3646302" cy="2053914"/>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685845">
                <a:defRPr/>
              </a:pPr>
              <a:endParaRPr lang="en-US" sz="1324">
                <a:ln w="50800">
                  <a:solidFill>
                    <a:srgbClr val="FFFF00"/>
                  </a:solidFill>
                </a:ln>
                <a:solidFill>
                  <a:srgbClr val="FFFF00"/>
                </a:solidFill>
                <a:latin typeface="Segoe UI" pitchFamily="34" charset="0"/>
              </a:endParaRPr>
            </a:p>
          </p:txBody>
        </p:sp>
        <p:sp>
          <p:nvSpPr>
            <p:cNvPr id="3" name="Rectangle 2">
              <a:extLst>
                <a:ext uri="{FF2B5EF4-FFF2-40B4-BE49-F238E27FC236}">
                  <a16:creationId xmlns:a16="http://schemas.microsoft.com/office/drawing/2014/main" id="{FB90E439-71A1-4CC6-AD03-FA0436F4C0FC}"/>
                </a:ext>
              </a:extLst>
            </p:cNvPr>
            <p:cNvSpPr/>
            <p:nvPr/>
          </p:nvSpPr>
          <p:spPr>
            <a:xfrm>
              <a:off x="9799637" y="1868419"/>
              <a:ext cx="2225155" cy="433423"/>
            </a:xfrm>
            <a:prstGeom prst="rect">
              <a:avLst/>
            </a:prstGeom>
            <a:solidFill>
              <a:srgbClr val="006256"/>
            </a:solidFill>
          </p:spPr>
          <p:txBody>
            <a:bodyPr wrap="square">
              <a:spAutoFit/>
            </a:bodyPr>
            <a:lstStyle/>
            <a:p>
              <a:pPr algn="ctr" defTabSz="685845">
                <a:defRPr/>
              </a:pPr>
              <a:endParaRPr lang="en-US" sz="1471" b="1" dirty="0">
                <a:solidFill>
                  <a:srgbClr val="FFFF00"/>
                </a:solidFill>
                <a:latin typeface="Segoe UI" panose="020B0502040204020203" pitchFamily="34" charset="0"/>
                <a:cs typeface="Segoe UI" panose="020B0502040204020203" pitchFamily="34" charset="0"/>
              </a:endParaRPr>
            </a:p>
          </p:txBody>
        </p:sp>
      </p:grpSp>
      <p:sp>
        <p:nvSpPr>
          <p:cNvPr id="84" name="Rounded Rectangle 4">
            <a:extLst>
              <a:ext uri="{FF2B5EF4-FFF2-40B4-BE49-F238E27FC236}">
                <a16:creationId xmlns:a16="http://schemas.microsoft.com/office/drawing/2014/main" id="{AD3B5D18-BA89-49F3-BE8E-8494B6B2C6A3}"/>
              </a:ext>
            </a:extLst>
          </p:cNvPr>
          <p:cNvSpPr/>
          <p:nvPr/>
        </p:nvSpPr>
        <p:spPr>
          <a:xfrm>
            <a:off x="4331638" y="1775949"/>
            <a:ext cx="1479673" cy="1010294"/>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algn="ctr" defTabSz="685845">
              <a:defRPr/>
            </a:pPr>
            <a:endParaRPr lang="en-US" sz="1324">
              <a:ln w="50800">
                <a:solidFill>
                  <a:srgbClr val="FFFF00"/>
                </a:solidFill>
              </a:ln>
              <a:solidFill>
                <a:srgbClr val="FFFF00"/>
              </a:solidFill>
              <a:latin typeface="Segoe UI" pitchFamily="34" charset="0"/>
            </a:endParaRPr>
          </a:p>
        </p:txBody>
      </p:sp>
    </p:spTree>
    <p:extLst>
      <p:ext uri="{BB962C8B-B14F-4D97-AF65-F5344CB8AC3E}">
        <p14:creationId xmlns:p14="http://schemas.microsoft.com/office/powerpoint/2010/main" val="895771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1000"/>
                                        <p:tgtEl>
                                          <p:spTgt spid="64"/>
                                        </p:tgtEl>
                                      </p:cBhvr>
                                    </p:animEffect>
                                    <p:anim calcmode="lin" valueType="num">
                                      <p:cBhvr>
                                        <p:cTn id="23" dur="1000" fill="hold"/>
                                        <p:tgtEl>
                                          <p:spTgt spid="64"/>
                                        </p:tgtEl>
                                        <p:attrNameLst>
                                          <p:attrName>ppt_x</p:attrName>
                                        </p:attrNameLst>
                                      </p:cBhvr>
                                      <p:tavLst>
                                        <p:tav tm="0">
                                          <p:val>
                                            <p:strVal val="#ppt_x"/>
                                          </p:val>
                                        </p:tav>
                                        <p:tav tm="100000">
                                          <p:val>
                                            <p:strVal val="#ppt_x"/>
                                          </p:val>
                                        </p:tav>
                                      </p:tavLst>
                                    </p:anim>
                                    <p:anim calcmode="lin" valueType="num">
                                      <p:cBhvr>
                                        <p:cTn id="24" dur="1000" fill="hold"/>
                                        <p:tgtEl>
                                          <p:spTgt spid="6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1000"/>
                                        <p:tgtEl>
                                          <p:spTgt spid="84"/>
                                        </p:tgtEl>
                                      </p:cBhvr>
                                    </p:animEffect>
                                    <p:anim calcmode="lin" valueType="num">
                                      <p:cBhvr>
                                        <p:cTn id="28" dur="1000" fill="hold"/>
                                        <p:tgtEl>
                                          <p:spTgt spid="84"/>
                                        </p:tgtEl>
                                        <p:attrNameLst>
                                          <p:attrName>ppt_x</p:attrName>
                                        </p:attrNameLst>
                                      </p:cBhvr>
                                      <p:tavLst>
                                        <p:tav tm="0">
                                          <p:val>
                                            <p:strVal val="#ppt_x"/>
                                          </p:val>
                                        </p:tav>
                                        <p:tav tm="100000">
                                          <p:val>
                                            <p:strVal val="#ppt_x"/>
                                          </p:val>
                                        </p:tav>
                                      </p:tavLst>
                                    </p:anim>
                                    <p:anim calcmode="lin" valueType="num">
                                      <p:cBhvr>
                                        <p:cTn id="29"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5" grpId="0" animBg="1"/>
      <p:bldP spid="64" grpId="0" animBg="1"/>
      <p:bldP spid="8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39A55-6179-48EA-9D29-20D467AC7423}"/>
              </a:ext>
            </a:extLst>
          </p:cNvPr>
          <p:cNvSpPr txBox="1">
            <a:spLocks/>
          </p:cNvSpPr>
          <p:nvPr/>
        </p:nvSpPr>
        <p:spPr>
          <a:xfrm>
            <a:off x="3059832" y="339502"/>
            <a:ext cx="8229600" cy="914400"/>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r>
              <a:rPr lang="nb-NO" dirty="0"/>
              <a:t>Resources</a:t>
            </a:r>
          </a:p>
        </p:txBody>
      </p:sp>
      <p:sp>
        <p:nvSpPr>
          <p:cNvPr id="3" name="Text Placeholder 2">
            <a:extLst>
              <a:ext uri="{FF2B5EF4-FFF2-40B4-BE49-F238E27FC236}">
                <a16:creationId xmlns:a16="http://schemas.microsoft.com/office/drawing/2014/main" id="{7EB4742D-DC61-45B6-9DE1-1B19E3CF9E83}"/>
              </a:ext>
            </a:extLst>
          </p:cNvPr>
          <p:cNvSpPr txBox="1">
            <a:spLocks/>
          </p:cNvSpPr>
          <p:nvPr/>
        </p:nvSpPr>
        <p:spPr>
          <a:xfrm>
            <a:off x="402691" y="1851670"/>
            <a:ext cx="8741309" cy="4033317"/>
          </a:xfrm>
          <a:prstGeom prst="rect">
            <a:avLst/>
          </a:prstGeom>
        </p:spPr>
        <p:txBody>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hlinkClick r:id="rId2"/>
              </a:rPr>
              <a:t>Docker Documentation</a:t>
            </a:r>
            <a:endParaRPr lang="en-US" dirty="0"/>
          </a:p>
          <a:p>
            <a:endParaRPr lang="en-US" dirty="0"/>
          </a:p>
          <a:p>
            <a:r>
              <a:rPr lang="en-US" dirty="0">
                <a:hlinkClick r:id="rId3"/>
              </a:rPr>
              <a:t>The Children's Illustrated Guide to Kubernetes</a:t>
            </a:r>
            <a:endParaRPr lang="en-US" dirty="0"/>
          </a:p>
          <a:p>
            <a:endParaRPr lang="en-US" dirty="0"/>
          </a:p>
          <a:p>
            <a:r>
              <a:rPr lang="en-US" dirty="0"/>
              <a:t>PowerShell Magazine – </a:t>
            </a:r>
            <a:r>
              <a:rPr lang="en-US" dirty="0">
                <a:hlinkClick r:id="rId4"/>
              </a:rPr>
              <a:t>Containerizing a web application</a:t>
            </a:r>
            <a:endParaRPr lang="nb-NO" dirty="0"/>
          </a:p>
        </p:txBody>
      </p:sp>
    </p:spTree>
    <p:extLst>
      <p:ext uri="{BB962C8B-B14F-4D97-AF65-F5344CB8AC3E}">
        <p14:creationId xmlns:p14="http://schemas.microsoft.com/office/powerpoint/2010/main" val="23951535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ittel 1">
            <a:extLst>
              <a:ext uri="{FF2B5EF4-FFF2-40B4-BE49-F238E27FC236}">
                <a16:creationId xmlns:a16="http://schemas.microsoft.com/office/drawing/2014/main" id="{63047814-2446-4D3B-B9F9-CB15377B618F}"/>
              </a:ext>
            </a:extLst>
          </p:cNvPr>
          <p:cNvSpPr txBox="1">
            <a:spLocks/>
          </p:cNvSpPr>
          <p:nvPr/>
        </p:nvSpPr>
        <p:spPr>
          <a:xfrm>
            <a:off x="457200" y="411510"/>
            <a:ext cx="8229600" cy="914400"/>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r>
              <a:rPr lang="nb-NO"/>
              <a:t>About us</a:t>
            </a:r>
            <a:endParaRPr lang="nb-NO" dirty="0"/>
          </a:p>
        </p:txBody>
      </p:sp>
      <p:sp>
        <p:nvSpPr>
          <p:cNvPr id="4" name="Plassholder for tekst 2">
            <a:extLst>
              <a:ext uri="{FF2B5EF4-FFF2-40B4-BE49-F238E27FC236}">
                <a16:creationId xmlns:a16="http://schemas.microsoft.com/office/drawing/2014/main" id="{D1555B35-4F13-4E01-8916-546E0431B2FB}"/>
              </a:ext>
            </a:extLst>
          </p:cNvPr>
          <p:cNvSpPr txBox="1">
            <a:spLocks/>
          </p:cNvSpPr>
          <p:nvPr/>
        </p:nvSpPr>
        <p:spPr>
          <a:xfrm>
            <a:off x="916438" y="1851670"/>
            <a:ext cx="8229600" cy="2663825"/>
          </a:xfrm>
          <a:prstGeom prst="rect">
            <a:avLst/>
          </a:prstGeom>
        </p:spPr>
        <p:txBody>
          <a:bodyPr>
            <a:normAutofit fontScale="92500" lnSpcReduction="10000"/>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Arial" panose="020B0604020202020204" pitchFamily="34" charset="0"/>
              <a:buChar char="•"/>
            </a:pPr>
            <a:r>
              <a:rPr lang="nb-NO"/>
              <a:t>Øyvind Kallstad</a:t>
            </a:r>
          </a:p>
          <a:p>
            <a:pPr lvl="1">
              <a:buFont typeface="Arial" panose="020B0604020202020204" pitchFamily="34" charset="0"/>
              <a:buChar char="•"/>
            </a:pPr>
            <a:r>
              <a:rPr lang="nb-NO"/>
              <a:t>Senior Consultant at Crayon</a:t>
            </a:r>
          </a:p>
          <a:p>
            <a:pPr lvl="1">
              <a:buFont typeface="Arial" panose="020B0604020202020204" pitchFamily="34" charset="0"/>
              <a:buChar char="•"/>
            </a:pPr>
            <a:r>
              <a:rPr lang="nb-NO">
                <a:hlinkClick r:id="rId4"/>
              </a:rPr>
              <a:t>oyvind.kallstad@crayon.com</a:t>
            </a:r>
            <a:endParaRPr lang="nb-NO"/>
          </a:p>
          <a:p>
            <a:pPr lvl="1">
              <a:buFont typeface="Arial" panose="020B0604020202020204" pitchFamily="34" charset="0"/>
              <a:buChar char="•"/>
            </a:pPr>
            <a:r>
              <a:rPr lang="nb-NO"/>
              <a:t>@OKallstad</a:t>
            </a:r>
          </a:p>
          <a:p>
            <a:pPr lvl="1">
              <a:buFont typeface="Arial" panose="020B0604020202020204" pitchFamily="34" charset="0"/>
              <a:buChar char="•"/>
            </a:pPr>
            <a:endParaRPr lang="nb-NO"/>
          </a:p>
          <a:p>
            <a:pPr>
              <a:buFont typeface="Arial" panose="020B0604020202020204" pitchFamily="34" charset="0"/>
              <a:buChar char="•"/>
            </a:pPr>
            <a:r>
              <a:rPr lang="en-US"/>
              <a:t>Jan Egil Ring</a:t>
            </a:r>
          </a:p>
          <a:p>
            <a:pPr marL="800100" lvl="1" indent="-342900">
              <a:buFont typeface="Arial" panose="020B0604020202020204" pitchFamily="34" charset="0"/>
              <a:buChar char="•"/>
            </a:pPr>
            <a:r>
              <a:rPr lang="nb-NO" sz="1700"/>
              <a:t>Lead Architect, Infrastructure at Crayon</a:t>
            </a:r>
          </a:p>
          <a:p>
            <a:pPr marL="800100" lvl="1" indent="-342900">
              <a:buFont typeface="Arial" panose="020B0604020202020204" pitchFamily="34" charset="0"/>
              <a:buChar char="•"/>
            </a:pPr>
            <a:r>
              <a:rPr lang="nb-NO" sz="1700">
                <a:hlinkClick r:id="rId5"/>
              </a:rPr>
              <a:t>jan.egil.ring@crayon.com</a:t>
            </a:r>
            <a:endParaRPr lang="nb-NO" sz="1700"/>
          </a:p>
          <a:p>
            <a:pPr marL="800100" lvl="1" indent="-342900">
              <a:buFont typeface="Arial" panose="020B0604020202020204" pitchFamily="34" charset="0"/>
              <a:buChar char="•"/>
            </a:pPr>
            <a:r>
              <a:rPr lang="nb-NO" sz="1700"/>
              <a:t>@JanEgilRing</a:t>
            </a:r>
            <a:endParaRPr lang="nb-NO" sz="1700" dirty="0"/>
          </a:p>
        </p:txBody>
      </p:sp>
    </p:spTree>
    <p:extLst>
      <p:ext uri="{BB962C8B-B14F-4D97-AF65-F5344CB8AC3E}">
        <p14:creationId xmlns:p14="http://schemas.microsoft.com/office/powerpoint/2010/main" val="3864404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39029-487B-475F-8B09-AD8281921A58}"/>
              </a:ext>
            </a:extLst>
          </p:cNvPr>
          <p:cNvSpPr txBox="1">
            <a:spLocks/>
          </p:cNvSpPr>
          <p:nvPr/>
        </p:nvSpPr>
        <p:spPr>
          <a:xfrm>
            <a:off x="2987824" y="2084646"/>
            <a:ext cx="8229600" cy="914400"/>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r>
              <a:rPr lang="nb-NO"/>
              <a:t>Thank you!</a:t>
            </a:r>
            <a:endParaRPr lang="nb-NO" dirty="0"/>
          </a:p>
        </p:txBody>
      </p:sp>
    </p:spTree>
    <p:extLst>
      <p:ext uri="{BB962C8B-B14F-4D97-AF65-F5344CB8AC3E}">
        <p14:creationId xmlns:p14="http://schemas.microsoft.com/office/powerpoint/2010/main" val="35758892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39A55-6179-48EA-9D29-20D467AC7423}"/>
              </a:ext>
            </a:extLst>
          </p:cNvPr>
          <p:cNvSpPr txBox="1">
            <a:spLocks/>
          </p:cNvSpPr>
          <p:nvPr/>
        </p:nvSpPr>
        <p:spPr>
          <a:xfrm>
            <a:off x="2555776" y="339502"/>
            <a:ext cx="8229600" cy="914400"/>
          </a:xfrm>
          <a:prstGeom prst="rect">
            <a:avLst/>
          </a:prstGeom>
        </p:spPr>
        <p:txBody>
          <a:bodyPr/>
          <a:lstStyle>
            <a:lvl1pPr algn="l" defTabSz="457200" rtl="0" eaLnBrk="1" latinLnBrk="0" hangingPunct="1">
              <a:spcBef>
                <a:spcPct val="0"/>
              </a:spcBef>
              <a:buNone/>
              <a:defRPr sz="3200" kern="1200">
                <a:solidFill>
                  <a:schemeClr val="tx1"/>
                </a:solidFill>
                <a:latin typeface="Museo Sans 100"/>
                <a:ea typeface="+mj-ea"/>
                <a:cs typeface="Museo Sans 100"/>
              </a:defRPr>
            </a:lvl1pPr>
          </a:lstStyle>
          <a:p>
            <a:r>
              <a:rPr lang="nb-NO" dirty="0"/>
              <a:t>Bonus/backup content</a:t>
            </a:r>
          </a:p>
        </p:txBody>
      </p:sp>
      <p:sp>
        <p:nvSpPr>
          <p:cNvPr id="3" name="Text Placeholder 2">
            <a:extLst>
              <a:ext uri="{FF2B5EF4-FFF2-40B4-BE49-F238E27FC236}">
                <a16:creationId xmlns:a16="http://schemas.microsoft.com/office/drawing/2014/main" id="{7EB4742D-DC61-45B6-9DE1-1B19E3CF9E83}"/>
              </a:ext>
            </a:extLst>
          </p:cNvPr>
          <p:cNvSpPr txBox="1">
            <a:spLocks/>
          </p:cNvSpPr>
          <p:nvPr/>
        </p:nvSpPr>
        <p:spPr>
          <a:xfrm>
            <a:off x="402691" y="1851670"/>
            <a:ext cx="8741309" cy="4033317"/>
          </a:xfrm>
          <a:prstGeom prst="rect">
            <a:avLst/>
          </a:prstGeom>
        </p:spPr>
        <p:txBody>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837684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124" y="-65451"/>
            <a:ext cx="8229600" cy="914400"/>
          </a:xfrm>
        </p:spPr>
        <p:txBody>
          <a:bodyPr/>
          <a:lstStyle/>
          <a:p>
            <a:r>
              <a:rPr lang="en-US" dirty="0"/>
              <a:t>Where do application admin’s spend time…</a:t>
            </a:r>
          </a:p>
        </p:txBody>
      </p:sp>
      <p:sp>
        <p:nvSpPr>
          <p:cNvPr id="3" name="Text Placeholder 4"/>
          <p:cNvSpPr txBox="1">
            <a:spLocks/>
          </p:cNvSpPr>
          <p:nvPr/>
        </p:nvSpPr>
        <p:spPr>
          <a:xfrm>
            <a:off x="2899056" y="891098"/>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Maintaining existing applications</a:t>
            </a:r>
          </a:p>
        </p:txBody>
      </p:sp>
      <p:sp>
        <p:nvSpPr>
          <p:cNvPr id="4" name="Text Placeholder 4"/>
          <p:cNvSpPr txBox="1">
            <a:spLocks/>
          </p:cNvSpPr>
          <p:nvPr/>
        </p:nvSpPr>
        <p:spPr>
          <a:xfrm>
            <a:off x="2900796" y="1714944"/>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Re-deploying existing applications</a:t>
            </a:r>
          </a:p>
        </p:txBody>
      </p:sp>
      <p:sp>
        <p:nvSpPr>
          <p:cNvPr id="5" name="Text Placeholder 4"/>
          <p:cNvSpPr txBox="1">
            <a:spLocks/>
          </p:cNvSpPr>
          <p:nvPr/>
        </p:nvSpPr>
        <p:spPr>
          <a:xfrm>
            <a:off x="2900796" y="2538790"/>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Diagnosing issues with existing applications</a:t>
            </a:r>
          </a:p>
        </p:txBody>
      </p:sp>
      <p:sp>
        <p:nvSpPr>
          <p:cNvPr id="6" name="Text Placeholder 4"/>
          <p:cNvSpPr txBox="1">
            <a:spLocks/>
          </p:cNvSpPr>
          <p:nvPr/>
        </p:nvSpPr>
        <p:spPr>
          <a:xfrm>
            <a:off x="2900796" y="3362636"/>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Troubleshooting issues from feature additions</a:t>
            </a:r>
          </a:p>
        </p:txBody>
      </p:sp>
      <p:sp>
        <p:nvSpPr>
          <p:cNvPr id="7" name="Text Placeholder 4"/>
          <p:cNvSpPr txBox="1">
            <a:spLocks/>
          </p:cNvSpPr>
          <p:nvPr/>
        </p:nvSpPr>
        <p:spPr>
          <a:xfrm>
            <a:off x="2901184" y="4186482"/>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Deploying a new application </a:t>
            </a:r>
            <a:br>
              <a:rPr lang="en-US" sz="2353" spc="-51" dirty="0">
                <a:solidFill>
                  <a:schemeClr val="tx1"/>
                </a:solidFill>
              </a:rPr>
            </a:br>
            <a:r>
              <a:rPr lang="en-US" sz="2059" i="1" spc="-51" dirty="0">
                <a:solidFill>
                  <a:schemeClr val="tx1"/>
                </a:solidFill>
              </a:rPr>
              <a:t>(maybe… if there’s time)</a:t>
            </a:r>
            <a:endParaRPr lang="en-US" sz="2353" i="1" spc="-51" dirty="0">
              <a:solidFill>
                <a:schemeClr val="tx1"/>
              </a:solidFill>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5526" y="891097"/>
            <a:ext cx="2683634" cy="4034934"/>
          </a:xfrm>
          <a:prstGeom prst="rect">
            <a:avLst/>
          </a:prstGeom>
        </p:spPr>
      </p:pic>
    </p:spTree>
    <p:extLst>
      <p:ext uri="{BB962C8B-B14F-4D97-AF65-F5344CB8AC3E}">
        <p14:creationId xmlns:p14="http://schemas.microsoft.com/office/powerpoint/2010/main" val="646624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F64C-B868-4E4C-870B-C51C3632E642}"/>
              </a:ext>
            </a:extLst>
          </p:cNvPr>
          <p:cNvSpPr>
            <a:spLocks noGrp="1"/>
          </p:cNvSpPr>
          <p:nvPr>
            <p:ph type="title"/>
          </p:nvPr>
        </p:nvSpPr>
        <p:spPr>
          <a:xfrm>
            <a:off x="450819" y="0"/>
            <a:ext cx="8229600" cy="914400"/>
          </a:xfrm>
        </p:spPr>
        <p:txBody>
          <a:bodyPr/>
          <a:lstStyle/>
          <a:p>
            <a:r>
              <a:rPr lang="en-US" dirty="0"/>
              <a:t>PowerShell Universal Dashboard</a:t>
            </a:r>
            <a:endParaRPr lang="nb-NO" dirty="0"/>
          </a:p>
        </p:txBody>
      </p:sp>
      <p:sp>
        <p:nvSpPr>
          <p:cNvPr id="3" name="Text Placeholder 2">
            <a:extLst>
              <a:ext uri="{FF2B5EF4-FFF2-40B4-BE49-F238E27FC236}">
                <a16:creationId xmlns:a16="http://schemas.microsoft.com/office/drawing/2014/main" id="{CF3841C4-1A46-4CBB-8F76-26AD7FAD55C8}"/>
              </a:ext>
            </a:extLst>
          </p:cNvPr>
          <p:cNvSpPr>
            <a:spLocks noGrp="1"/>
          </p:cNvSpPr>
          <p:nvPr>
            <p:ph type="body" sz="quarter" idx="10"/>
          </p:nvPr>
        </p:nvSpPr>
        <p:spPr>
          <a:xfrm>
            <a:off x="427037" y="934581"/>
            <a:ext cx="8229600" cy="3770920"/>
          </a:xfrm>
        </p:spPr>
        <p:txBody>
          <a:bodyPr>
            <a:normAutofit lnSpcReduction="10000"/>
          </a:bodyPr>
          <a:lstStyle/>
          <a:p>
            <a:r>
              <a:rPr lang="en-US" dirty="0"/>
              <a:t>Universal Dashboard is a cross-platform PowerShell module for developing and hosting web-based, interactive dashboards.</a:t>
            </a:r>
          </a:p>
          <a:p>
            <a:r>
              <a:rPr lang="en-US" dirty="0"/>
              <a:t>Built on .NET Core – can run in both Nano and Windows Server Core</a:t>
            </a:r>
          </a:p>
          <a:p>
            <a:r>
              <a:rPr lang="nb-NO" dirty="0">
                <a:hlinkClick r:id="rId2"/>
              </a:rPr>
              <a:t>http://www.poshud.com</a:t>
            </a:r>
            <a:endParaRPr lang="nb-NO" dirty="0"/>
          </a:p>
          <a:p>
            <a:endParaRPr lang="en-US" dirty="0"/>
          </a:p>
          <a:p>
            <a:endParaRPr lang="en-US" dirty="0"/>
          </a:p>
          <a:p>
            <a:endParaRPr lang="en-US" dirty="0"/>
          </a:p>
          <a:p>
            <a:r>
              <a:rPr lang="en-US" dirty="0"/>
              <a:t>D</a:t>
            </a:r>
            <a:r>
              <a:rPr lang="nb-NO" dirty="0"/>
              <a:t>emos</a:t>
            </a:r>
          </a:p>
          <a:p>
            <a:pPr lvl="1"/>
            <a:r>
              <a:rPr lang="nb-NO" dirty="0"/>
              <a:t>NIC.Containers\docker</a:t>
            </a:r>
          </a:p>
          <a:p>
            <a:pPr lvl="2"/>
            <a:r>
              <a:rPr lang="nb-NO" dirty="0"/>
              <a:t>NanoDemoWebsite</a:t>
            </a:r>
          </a:p>
          <a:p>
            <a:pPr lvl="2"/>
            <a:r>
              <a:rPr lang="nb-NO" dirty="0"/>
              <a:t>WindowsServerCoreDemoWebsite</a:t>
            </a:r>
          </a:p>
          <a:p>
            <a:endParaRPr lang="nb-NO" dirty="0"/>
          </a:p>
        </p:txBody>
      </p:sp>
      <p:pic>
        <p:nvPicPr>
          <p:cNvPr id="4" name="Picture 3">
            <a:extLst>
              <a:ext uri="{FF2B5EF4-FFF2-40B4-BE49-F238E27FC236}">
                <a16:creationId xmlns:a16="http://schemas.microsoft.com/office/drawing/2014/main" id="{12EEFB6C-92D3-4D60-910A-D743CCB74A96}"/>
              </a:ext>
            </a:extLst>
          </p:cNvPr>
          <p:cNvPicPr>
            <a:picLocks noChangeAspect="1"/>
          </p:cNvPicPr>
          <p:nvPr/>
        </p:nvPicPr>
        <p:blipFill>
          <a:blip r:embed="rId3"/>
          <a:stretch>
            <a:fillRect/>
          </a:stretch>
        </p:blipFill>
        <p:spPr>
          <a:xfrm>
            <a:off x="5652120" y="2067694"/>
            <a:ext cx="3254699" cy="2277767"/>
          </a:xfrm>
          <a:prstGeom prst="rect">
            <a:avLst/>
          </a:prstGeom>
        </p:spPr>
      </p:pic>
    </p:spTree>
    <p:extLst>
      <p:ext uri="{BB962C8B-B14F-4D97-AF65-F5344CB8AC3E}">
        <p14:creationId xmlns:p14="http://schemas.microsoft.com/office/powerpoint/2010/main" val="580390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D7C00-307C-4900-A331-8A5B6E38C5DC}"/>
              </a:ext>
            </a:extLst>
          </p:cNvPr>
          <p:cNvSpPr>
            <a:spLocks noGrp="1"/>
          </p:cNvSpPr>
          <p:nvPr>
            <p:ph type="title"/>
          </p:nvPr>
        </p:nvSpPr>
        <p:spPr>
          <a:xfrm>
            <a:off x="-1620688" y="170334"/>
            <a:ext cx="8229600" cy="914400"/>
          </a:xfrm>
        </p:spPr>
        <p:txBody>
          <a:bodyPr>
            <a:normAutofit fontScale="90000"/>
          </a:bodyPr>
          <a:lstStyle/>
          <a:p>
            <a:r>
              <a:rPr lang="en-US" dirty="0"/>
              <a:t>Available in Edge channel:</a:t>
            </a:r>
            <a:br>
              <a:rPr lang="en-US" dirty="0"/>
            </a:br>
            <a:r>
              <a:rPr lang="en-US" dirty="0"/>
              <a:t>Linux </a:t>
            </a:r>
            <a:r>
              <a:rPr lang="en-US" dirty="0" err="1"/>
              <a:t>SxS</a:t>
            </a:r>
            <a:r>
              <a:rPr lang="en-US" dirty="0"/>
              <a:t> &amp; Kubernetes support</a:t>
            </a:r>
            <a:endParaRPr lang="nb-NO" dirty="0"/>
          </a:p>
        </p:txBody>
      </p:sp>
      <p:pic>
        <p:nvPicPr>
          <p:cNvPr id="1028" name="Picture 4" descr="https://pbs.twimg.com/media/DUiKdxcX0AA1hX1.jpg:large">
            <a:extLst>
              <a:ext uri="{FF2B5EF4-FFF2-40B4-BE49-F238E27FC236}">
                <a16:creationId xmlns:a16="http://schemas.microsoft.com/office/drawing/2014/main" id="{7ACF05C0-D6F2-463E-8E00-CD8E4832D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627534"/>
            <a:ext cx="3766765" cy="438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700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54498"/>
            <a:ext cx="8229600" cy="914400"/>
          </a:xfrm>
        </p:spPr>
        <p:txBody>
          <a:bodyPr/>
          <a:lstStyle/>
          <a:p>
            <a:r>
              <a:rPr lang="en-US" dirty="0"/>
              <a:t>Making old new…</a:t>
            </a:r>
          </a:p>
        </p:txBody>
      </p:sp>
      <p:sp>
        <p:nvSpPr>
          <p:cNvPr id="3" name="Text Placeholder 4"/>
          <p:cNvSpPr txBox="1">
            <a:spLocks/>
          </p:cNvSpPr>
          <p:nvPr/>
        </p:nvSpPr>
        <p:spPr>
          <a:xfrm>
            <a:off x="182380" y="1625896"/>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We can’t throw out every old app.</a:t>
            </a:r>
          </a:p>
        </p:txBody>
      </p:sp>
      <p:sp>
        <p:nvSpPr>
          <p:cNvPr id="4" name="Text Placeholder 4"/>
          <p:cNvSpPr txBox="1">
            <a:spLocks/>
          </p:cNvSpPr>
          <p:nvPr/>
        </p:nvSpPr>
        <p:spPr>
          <a:xfrm>
            <a:off x="212602" y="718426"/>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We can’t stop adding features.</a:t>
            </a:r>
          </a:p>
        </p:txBody>
      </p:sp>
      <p:sp>
        <p:nvSpPr>
          <p:cNvPr id="5" name="Text Placeholder 4"/>
          <p:cNvSpPr txBox="1">
            <a:spLocks/>
          </p:cNvSpPr>
          <p:nvPr/>
        </p:nvSpPr>
        <p:spPr>
          <a:xfrm>
            <a:off x="201931" y="2538790"/>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We can’t stop maintaining old apps.</a:t>
            </a:r>
          </a:p>
        </p:txBody>
      </p:sp>
      <p:sp>
        <p:nvSpPr>
          <p:cNvPr id="6" name="Text Placeholder 4"/>
          <p:cNvSpPr txBox="1">
            <a:spLocks/>
          </p:cNvSpPr>
          <p:nvPr/>
        </p:nvSpPr>
        <p:spPr>
          <a:xfrm>
            <a:off x="201931" y="3362636"/>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We can make it easier…</a:t>
            </a:r>
          </a:p>
        </p:txBody>
      </p:sp>
      <p:sp>
        <p:nvSpPr>
          <p:cNvPr id="7" name="Text Placeholder 4"/>
          <p:cNvSpPr txBox="1">
            <a:spLocks/>
          </p:cNvSpPr>
          <p:nvPr/>
        </p:nvSpPr>
        <p:spPr>
          <a:xfrm>
            <a:off x="202319" y="4186482"/>
            <a:ext cx="6050867" cy="739550"/>
          </a:xfrm>
          <a:prstGeom prst="rect">
            <a:avLst/>
          </a:prstGeom>
          <a:solidFill>
            <a:schemeClr val="tx1">
              <a:alpha val="13000"/>
            </a:schemeClr>
          </a:solidFill>
        </p:spPr>
        <p:txBody>
          <a:bodyPr wrap="none" lIns="134464" tIns="107571" rIns="134464" bIns="107571" anchor="ctr"/>
          <a:lstStyle>
            <a:defPPr>
              <a:defRPr lang="en-US"/>
            </a:defPPr>
            <a:lvl1pPr indent="0" defTabSz="932472" fontAlgn="base">
              <a:lnSpc>
                <a:spcPct val="90000"/>
              </a:lnSpc>
              <a:spcBef>
                <a:spcPct val="0"/>
              </a:spcBef>
              <a:spcAft>
                <a:spcPct val="0"/>
              </a:spcAft>
              <a:buSzPct val="90000"/>
              <a:buFont typeface="Wingdings" pitchFamily="2" charset="2"/>
              <a:buNone/>
              <a:defRPr sz="3200" spc="-70">
                <a:gradFill>
                  <a:gsLst>
                    <a:gs pos="5417">
                      <a:schemeClr val="tx1"/>
                    </a:gs>
                    <a:gs pos="28000">
                      <a:schemeClr val="tx1"/>
                    </a:gs>
                  </a:gsLst>
                  <a:lin ang="5400000" scaled="0"/>
                </a:gradFill>
                <a:latin typeface="Segoe UI Light"/>
              </a:defRPr>
            </a:lvl1pPr>
            <a:lvl2pPr marL="460375" indent="0" defTabSz="914363">
              <a:lnSpc>
                <a:spcPct val="90000"/>
              </a:lnSpc>
              <a:spcBef>
                <a:spcPct val="20000"/>
              </a:spcBef>
              <a:buSzPct val="90000"/>
              <a:buFont typeface="Wingdings" pitchFamily="2" charset="2"/>
              <a:buNone/>
              <a:defRPr sz="2400">
                <a:gradFill>
                  <a:gsLst>
                    <a:gs pos="0">
                      <a:schemeClr val="tx1"/>
                    </a:gs>
                    <a:gs pos="86000">
                      <a:schemeClr val="tx1"/>
                    </a:gs>
                  </a:gsLst>
                  <a:lin ang="5400000" scaled="0"/>
                </a:gradFill>
                <a:latin typeface="Segoe UI Light" pitchFamily="34" charset="0"/>
              </a:defRPr>
            </a:lvl2pPr>
            <a:lvl3pPr marL="1204913" indent="-349250" defTabSz="914363">
              <a:lnSpc>
                <a:spcPct val="90000"/>
              </a:lnSpc>
              <a:spcBef>
                <a:spcPct val="20000"/>
              </a:spcBef>
              <a:buSzPct val="90000"/>
              <a:buFont typeface="Wingdings" pitchFamily="2" charset="2"/>
              <a:buChar char="§"/>
              <a:defRPr sz="2000">
                <a:gradFill>
                  <a:gsLst>
                    <a:gs pos="0">
                      <a:schemeClr val="tx1"/>
                    </a:gs>
                    <a:gs pos="86000">
                      <a:schemeClr val="tx1"/>
                    </a:gs>
                  </a:gsLst>
                  <a:lin ang="5400000" scaled="0"/>
                </a:gradFill>
                <a:latin typeface="Segoe UI Light" pitchFamily="34" charset="0"/>
              </a:defRPr>
            </a:lvl3pPr>
            <a:lvl4pPr marL="1538288" indent="-279400"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4pPr>
            <a:lvl5pPr marL="1887538" indent="-282575" defTabSz="914363">
              <a:lnSpc>
                <a:spcPct val="90000"/>
              </a:lnSpc>
              <a:spcBef>
                <a:spcPct val="20000"/>
              </a:spcBef>
              <a:buSzPct val="90000"/>
              <a:buFont typeface="Wingdings" pitchFamily="2" charset="2"/>
              <a:buChar char="§"/>
              <a:defRPr>
                <a:gradFill>
                  <a:gsLst>
                    <a:gs pos="0">
                      <a:schemeClr val="tx1"/>
                    </a:gs>
                    <a:gs pos="86000">
                      <a:schemeClr val="tx1"/>
                    </a:gs>
                  </a:gsLst>
                  <a:lin ang="5400000" scaled="0"/>
                </a:gradFill>
                <a:latin typeface="Segoe UI Light" pitchFamily="34" charset="0"/>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685647">
              <a:defRPr/>
            </a:pPr>
            <a:r>
              <a:rPr lang="en-US" sz="2353" spc="-51" dirty="0">
                <a:solidFill>
                  <a:schemeClr val="tx1"/>
                </a:solidFill>
              </a:rPr>
              <a:t>We can use new tools/code with existing apps… </a:t>
            </a:r>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327058" y="759902"/>
            <a:ext cx="2689274" cy="4034934"/>
          </a:xfrm>
          <a:prstGeom prst="rect">
            <a:avLst/>
          </a:prstGeom>
        </p:spPr>
      </p:pic>
    </p:spTree>
    <p:extLst>
      <p:ext uri="{BB962C8B-B14F-4D97-AF65-F5344CB8AC3E}">
        <p14:creationId xmlns:p14="http://schemas.microsoft.com/office/powerpoint/2010/main" val="2995157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4" name="Shape 1484"/>
          <p:cNvSpPr txBox="1">
            <a:spLocks noGrp="1"/>
          </p:cNvSpPr>
          <p:nvPr>
            <p:ph type="title"/>
          </p:nvPr>
        </p:nvSpPr>
        <p:spPr>
          <a:xfrm>
            <a:off x="201931" y="191937"/>
            <a:ext cx="8741880" cy="674653"/>
          </a:xfrm>
        </p:spPr>
        <p:txBody>
          <a:bodyPr/>
          <a:lstStyle/>
          <a:p>
            <a:pPr lvl="0"/>
            <a:r>
              <a:rPr lang="en-US" dirty="0">
                <a:sym typeface="Quattrocento Sans"/>
              </a:rPr>
              <a:t>Where to start?</a:t>
            </a:r>
            <a:endParaRPr lang="en" dirty="0"/>
          </a:p>
        </p:txBody>
      </p:sp>
      <p:grpSp>
        <p:nvGrpSpPr>
          <p:cNvPr id="8" name="Group 7">
            <a:extLst>
              <a:ext uri="{FF2B5EF4-FFF2-40B4-BE49-F238E27FC236}">
                <a16:creationId xmlns:a16="http://schemas.microsoft.com/office/drawing/2014/main" id="{E75A5386-6156-41DD-8FF7-C2E765E8B6FF}"/>
              </a:ext>
            </a:extLst>
          </p:cNvPr>
          <p:cNvGrpSpPr/>
          <p:nvPr/>
        </p:nvGrpSpPr>
        <p:grpSpPr>
          <a:xfrm>
            <a:off x="201929" y="2240633"/>
            <a:ext cx="7165266" cy="944566"/>
            <a:chOff x="274636" y="3046919"/>
            <a:chExt cx="9745260" cy="1284675"/>
          </a:xfrm>
        </p:grpSpPr>
        <p:sp>
          <p:nvSpPr>
            <p:cNvPr id="1482" name="Shape 1482"/>
            <p:cNvSpPr/>
            <p:nvPr/>
          </p:nvSpPr>
          <p:spPr>
            <a:xfrm rot="10800000">
              <a:off x="274636" y="3046919"/>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91411" tIns="45678" rIns="91411" bIns="45678" anchor="ctr" anchorCtr="0">
              <a:noAutofit/>
            </a:bodyPr>
            <a:lstStyle/>
            <a:p>
              <a:pPr algn="ctr" defTabSz="685845">
                <a:buClr>
                  <a:srgbClr val="000000"/>
                </a:buClr>
                <a:defRPr/>
              </a:pPr>
              <a:endParaRPr>
                <a:solidFill>
                  <a:srgbClr val="FFFFFF"/>
                </a:solidFill>
                <a:latin typeface="Arial"/>
                <a:cs typeface="Arial"/>
                <a:sym typeface="Arial"/>
              </a:endParaRPr>
            </a:p>
          </p:txBody>
        </p:sp>
        <p:sp>
          <p:nvSpPr>
            <p:cNvPr id="1487" name="Shape 1487"/>
            <p:cNvSpPr/>
            <p:nvPr/>
          </p:nvSpPr>
          <p:spPr>
            <a:xfrm>
              <a:off x="454331" y="3215614"/>
              <a:ext cx="937089" cy="947288"/>
            </a:xfrm>
            <a:prstGeom prst="ellipse">
              <a:avLst/>
            </a:prstGeom>
            <a:noFill/>
            <a:ln w="57150" cap="flat" cmpd="sng">
              <a:solidFill>
                <a:schemeClr val="lt1"/>
              </a:solidFill>
              <a:prstDash val="solid"/>
              <a:round/>
              <a:headEnd type="none" w="med" len="med"/>
              <a:tailEnd type="none" w="med" len="med"/>
            </a:ln>
          </p:spPr>
          <p:txBody>
            <a:bodyPr lIns="91411" tIns="45678" rIns="91411" bIns="45678" anchor="ctr" anchorCtr="0">
              <a:noAutofit/>
            </a:bodyPr>
            <a:lstStyle/>
            <a:p>
              <a:pPr algn="ctr" defTabSz="685845">
                <a:buClr>
                  <a:srgbClr val="FFC000"/>
                </a:buClr>
                <a:buSzPct val="25000"/>
                <a:defRPr/>
              </a:pPr>
              <a:endParaRPr lang="en" sz="3600" b="1" dirty="0">
                <a:solidFill>
                  <a:srgbClr val="FFFFFF"/>
                </a:solidFill>
                <a:latin typeface="Arial"/>
                <a:ea typeface="Arial"/>
                <a:cs typeface="Arial"/>
                <a:sym typeface="Arial"/>
              </a:endParaRPr>
            </a:p>
          </p:txBody>
        </p:sp>
        <p:sp>
          <p:nvSpPr>
            <p:cNvPr id="1489" name="Shape 1489"/>
            <p:cNvSpPr txBox="1"/>
            <p:nvPr/>
          </p:nvSpPr>
          <p:spPr>
            <a:xfrm>
              <a:off x="1646636" y="3293533"/>
              <a:ext cx="7293153" cy="791447"/>
            </a:xfrm>
            <a:prstGeom prst="rect">
              <a:avLst/>
            </a:prstGeom>
            <a:noFill/>
            <a:ln>
              <a:noFill/>
            </a:ln>
          </p:spPr>
          <p:txBody>
            <a:bodyPr lIns="91411" tIns="45678" rIns="91411" bIns="45678" anchor="t" anchorCtr="0">
              <a:noAutofit/>
            </a:bodyPr>
            <a:lstStyle/>
            <a:p>
              <a:pPr defTabSz="685845">
                <a:buClr>
                  <a:srgbClr val="505050"/>
                </a:buClr>
                <a:buSzPct val="25000"/>
                <a:defRPr/>
              </a:pPr>
              <a:r>
                <a:rPr lang="en" sz="1471" b="1" dirty="0">
                  <a:solidFill>
                    <a:srgbClr val="EAEAEA"/>
                  </a:solidFill>
                  <a:latin typeface="Segoe UI Semilight"/>
                  <a:ea typeface="Quattrocento Sans"/>
                  <a:cs typeface="Quattrocento Sans"/>
                  <a:sym typeface="Quattrocento Sans"/>
                </a:rPr>
                <a:t>TRANSFORM MONOLIT</a:t>
              </a:r>
              <a:r>
                <a:rPr lang="en-US" sz="1471" b="1" dirty="0">
                  <a:solidFill>
                    <a:srgbClr val="EAEAEA"/>
                  </a:solidFill>
                  <a:latin typeface="Segoe UI Semilight"/>
                  <a:ea typeface="Quattrocento Sans"/>
                  <a:cs typeface="Quattrocento Sans"/>
                  <a:sym typeface="Quattrocento Sans"/>
                </a:rPr>
                <a:t>HS</a:t>
              </a:r>
              <a:r>
                <a:rPr lang="en" sz="1471" b="1" dirty="0">
                  <a:solidFill>
                    <a:srgbClr val="EAEAEA"/>
                  </a:solidFill>
                  <a:latin typeface="Segoe UI Semilight"/>
                  <a:ea typeface="Quattrocento Sans"/>
                  <a:cs typeface="Quattrocento Sans"/>
                  <a:sym typeface="Quattrocento Sans"/>
                </a:rPr>
                <a:t> TO MICROSERVICES</a:t>
              </a:r>
              <a:r>
                <a:rPr lang="en" sz="1471" b="1" dirty="0">
                  <a:solidFill>
                    <a:srgbClr val="00BCF2"/>
                  </a:solidFill>
                  <a:latin typeface="Segoe UI Semilight"/>
                  <a:ea typeface="Quattrocento Sans"/>
                  <a:cs typeface="Quattrocento Sans"/>
                  <a:sym typeface="Quattrocento Sans"/>
                </a:rPr>
                <a:t> </a:t>
              </a:r>
            </a:p>
            <a:p>
              <a:pPr defTabSz="685845">
                <a:buClr>
                  <a:srgbClr val="7F7F7F"/>
                </a:buClr>
                <a:buSzPct val="25000"/>
                <a:defRPr/>
              </a:pPr>
              <a:r>
                <a:rPr lang="en-US" sz="1471" dirty="0">
                  <a:solidFill>
                    <a:srgbClr val="FFFFFF"/>
                  </a:solidFill>
                  <a:latin typeface="Segoe UI Semilight"/>
                  <a:sym typeface="Quattrocento Sans"/>
                </a:rPr>
                <a:t>New code and transforming existing</a:t>
              </a:r>
              <a:r>
                <a:rPr lang="en" sz="1471" dirty="0">
                  <a:solidFill>
                    <a:srgbClr val="FFFFFF"/>
                  </a:solidFill>
                  <a:latin typeface="Segoe UI Semilight"/>
                  <a:sym typeface="Quattrocento Sans"/>
                </a:rPr>
                <a:t> </a:t>
              </a:r>
              <a:r>
                <a:rPr lang="en-US" sz="1471" dirty="0">
                  <a:solidFill>
                    <a:srgbClr val="FFFFFF"/>
                  </a:solidFill>
                  <a:latin typeface="Segoe UI Semilight"/>
                  <a:sym typeface="Quattrocento Sans"/>
                </a:rPr>
                <a:t>code</a:t>
              </a:r>
              <a:endParaRPr lang="en" sz="1471" dirty="0">
                <a:solidFill>
                  <a:srgbClr val="FFFFFF"/>
                </a:solidFill>
                <a:latin typeface="Segoe UI Semilight"/>
                <a:sym typeface="Quattrocento Sans"/>
              </a:endParaRPr>
            </a:p>
          </p:txBody>
        </p:sp>
        <p:pic>
          <p:nvPicPr>
            <p:cNvPr id="1496" name="Shape 1496" descr="nintendo&#10;&#10;Description generated with high confidenc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rcRect/>
            <a:stretch/>
          </p:blipFill>
          <p:spPr>
            <a:xfrm>
              <a:off x="7367018" y="3338069"/>
              <a:ext cx="663554" cy="663414"/>
            </a:xfrm>
            <a:prstGeom prst="rect">
              <a:avLst/>
            </a:prstGeom>
            <a:noFill/>
            <a:ln>
              <a:noFill/>
            </a:ln>
          </p:spPr>
        </p:pic>
        <p:grpSp>
          <p:nvGrpSpPr>
            <p:cNvPr id="1497" name="Shape 1497"/>
            <p:cNvGrpSpPr/>
            <p:nvPr/>
          </p:nvGrpSpPr>
          <p:grpSpPr>
            <a:xfrm>
              <a:off x="8937965" y="3288696"/>
              <a:ext cx="465138" cy="712786"/>
              <a:chOff x="4581" y="3247"/>
              <a:chExt cx="293" cy="448"/>
            </a:xfrm>
            <a:noFill/>
          </p:grpSpPr>
          <p:sp>
            <p:nvSpPr>
              <p:cNvPr id="1498" name="Shape 1498"/>
              <p:cNvSpPr/>
              <p:nvPr/>
            </p:nvSpPr>
            <p:spPr>
              <a:xfrm>
                <a:off x="4581" y="3600"/>
                <a:ext cx="113" cy="95"/>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9" name="Shape 1499"/>
              <p:cNvSpPr/>
              <p:nvPr/>
            </p:nvSpPr>
            <p:spPr>
              <a:xfrm>
                <a:off x="4581" y="3422"/>
                <a:ext cx="292"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500" name="Shape 1500"/>
              <p:cNvSpPr/>
              <p:nvPr/>
            </p:nvSpPr>
            <p:spPr>
              <a:xfrm>
                <a:off x="458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501" name="Shape 1501"/>
              <p:cNvSpPr/>
              <p:nvPr/>
            </p:nvSpPr>
            <p:spPr>
              <a:xfrm>
                <a:off x="476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grpSp>
        <p:cxnSp>
          <p:nvCxnSpPr>
            <p:cNvPr id="1502" name="Shape 1502"/>
            <p:cNvCxnSpPr/>
            <p:nvPr/>
          </p:nvCxnSpPr>
          <p:spPr>
            <a:xfrm>
              <a:off x="8210046" y="3669776"/>
              <a:ext cx="459721" cy="0"/>
            </a:xfrm>
            <a:prstGeom prst="straightConnector1">
              <a:avLst/>
            </a:prstGeom>
            <a:noFill/>
            <a:ln w="57150" cap="flat" cmpd="sng">
              <a:solidFill>
                <a:schemeClr val="tx1"/>
              </a:solidFill>
              <a:prstDash val="solid"/>
              <a:round/>
              <a:headEnd type="none" w="med" len="med"/>
              <a:tailEnd type="triangle" w="lg" len="lg"/>
            </a:ln>
          </p:spPr>
        </p:cxnSp>
      </p:grpSp>
      <p:grpSp>
        <p:nvGrpSpPr>
          <p:cNvPr id="9" name="Group 8">
            <a:extLst>
              <a:ext uri="{FF2B5EF4-FFF2-40B4-BE49-F238E27FC236}">
                <a16:creationId xmlns:a16="http://schemas.microsoft.com/office/drawing/2014/main" id="{60AD230A-805C-4BDE-A3B3-E3326E42256D}"/>
              </a:ext>
            </a:extLst>
          </p:cNvPr>
          <p:cNvGrpSpPr/>
          <p:nvPr/>
        </p:nvGrpSpPr>
        <p:grpSpPr>
          <a:xfrm>
            <a:off x="201929" y="1008843"/>
            <a:ext cx="7165266" cy="944566"/>
            <a:chOff x="274636" y="1371600"/>
            <a:chExt cx="9745260" cy="1284675"/>
          </a:xfrm>
        </p:grpSpPr>
        <p:sp>
          <p:nvSpPr>
            <p:cNvPr id="1483" name="Shape 1483"/>
            <p:cNvSpPr/>
            <p:nvPr/>
          </p:nvSpPr>
          <p:spPr>
            <a:xfrm rot="10800000">
              <a:off x="274636" y="1371600"/>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91411" tIns="45678" rIns="91411" bIns="45678" anchor="ctr" anchorCtr="0">
              <a:noAutofit/>
            </a:bodyPr>
            <a:lstStyle/>
            <a:p>
              <a:pPr algn="ctr" defTabSz="685845">
                <a:buClr>
                  <a:srgbClr val="000000"/>
                </a:buClr>
                <a:defRPr/>
              </a:pPr>
              <a:endParaRPr>
                <a:solidFill>
                  <a:srgbClr val="FFFFFF"/>
                </a:solidFill>
                <a:latin typeface="Arial"/>
                <a:ea typeface="Arial"/>
                <a:cs typeface="Arial"/>
                <a:sym typeface="Arial"/>
              </a:endParaRPr>
            </a:p>
          </p:txBody>
        </p:sp>
        <p:sp>
          <p:nvSpPr>
            <p:cNvPr id="1485" name="Shape 1485"/>
            <p:cNvSpPr/>
            <p:nvPr/>
          </p:nvSpPr>
          <p:spPr>
            <a:xfrm>
              <a:off x="452074" y="1470846"/>
              <a:ext cx="937089" cy="947288"/>
            </a:xfrm>
            <a:prstGeom prst="ellipse">
              <a:avLst/>
            </a:prstGeom>
            <a:noFill/>
            <a:ln w="57150" cap="flat" cmpd="sng">
              <a:solidFill>
                <a:schemeClr val="lt1"/>
              </a:solidFill>
              <a:prstDash val="solid"/>
              <a:round/>
              <a:headEnd type="none" w="med" len="med"/>
              <a:tailEnd type="none" w="med" len="med"/>
            </a:ln>
          </p:spPr>
          <p:txBody>
            <a:bodyPr lIns="91411" tIns="45678" rIns="91411" bIns="45678" anchor="ctr" anchorCtr="0">
              <a:noAutofit/>
            </a:bodyPr>
            <a:lstStyle/>
            <a:p>
              <a:pPr algn="ctr" defTabSz="685845">
                <a:buClr>
                  <a:srgbClr val="FFC000"/>
                </a:buClr>
                <a:buSzPct val="25000"/>
                <a:defRPr/>
              </a:pPr>
              <a:endParaRPr lang="en" sz="3600" b="1" dirty="0">
                <a:solidFill>
                  <a:srgbClr val="FFFFFF"/>
                </a:solidFill>
                <a:latin typeface="Arial"/>
                <a:ea typeface="Arial"/>
                <a:cs typeface="Arial"/>
                <a:sym typeface="Arial"/>
              </a:endParaRPr>
            </a:p>
          </p:txBody>
        </p:sp>
        <p:sp>
          <p:nvSpPr>
            <p:cNvPr id="1486" name="Shape 1486"/>
            <p:cNvSpPr txBox="1"/>
            <p:nvPr/>
          </p:nvSpPr>
          <p:spPr>
            <a:xfrm>
              <a:off x="1646636" y="1575228"/>
              <a:ext cx="6711806" cy="738523"/>
            </a:xfrm>
            <a:prstGeom prst="rect">
              <a:avLst/>
            </a:prstGeom>
            <a:noFill/>
            <a:ln>
              <a:noFill/>
            </a:ln>
          </p:spPr>
          <p:txBody>
            <a:bodyPr lIns="91411" tIns="45678" rIns="91411" bIns="45678" anchor="t" anchorCtr="0">
              <a:noAutofit/>
            </a:bodyPr>
            <a:lstStyle/>
            <a:p>
              <a:pPr defTabSz="685845">
                <a:buClr>
                  <a:srgbClr val="505050"/>
                </a:buClr>
                <a:buSzPct val="25000"/>
                <a:defRPr/>
              </a:pPr>
              <a:r>
                <a:rPr lang="en" sz="1471" b="1" dirty="0">
                  <a:solidFill>
                    <a:srgbClr val="EAEAEA"/>
                  </a:solidFill>
                  <a:latin typeface="Segoe UI Semilight"/>
                  <a:ea typeface="Quattrocento Sans"/>
                  <a:cs typeface="Quattrocento Sans"/>
                  <a:sym typeface="Quattrocento Sans"/>
                </a:rPr>
                <a:t>CONTAINERIZE </a:t>
              </a:r>
              <a:r>
                <a:rPr lang="en-US" sz="1471" b="1" dirty="0">
                  <a:solidFill>
                    <a:srgbClr val="EAEAEA"/>
                  </a:solidFill>
                  <a:latin typeface="Segoe UI Semilight"/>
                  <a:ea typeface="Quattrocento Sans"/>
                  <a:cs typeface="Quattrocento Sans"/>
                  <a:sym typeface="Quattrocento Sans"/>
                </a:rPr>
                <a:t>EXISTING</a:t>
              </a:r>
              <a:r>
                <a:rPr lang="en" sz="1471" b="1" dirty="0">
                  <a:solidFill>
                    <a:srgbClr val="EAEAEA"/>
                  </a:solidFill>
                  <a:latin typeface="Segoe UI Semilight"/>
                  <a:ea typeface="Quattrocento Sans"/>
                  <a:cs typeface="Quattrocento Sans"/>
                  <a:sym typeface="Quattrocento Sans"/>
                </a:rPr>
                <a:t> APPLICATIONS</a:t>
              </a:r>
            </a:p>
            <a:p>
              <a:pPr defTabSz="685845">
                <a:buClr>
                  <a:srgbClr val="7F7F7F"/>
                </a:buClr>
                <a:buSzPct val="25000"/>
                <a:defRPr/>
              </a:pPr>
              <a:r>
                <a:rPr lang="en" sz="1471" dirty="0">
                  <a:solidFill>
                    <a:srgbClr val="FFFFFF"/>
                  </a:solidFill>
                  <a:latin typeface="Segoe UI Semilight"/>
                  <a:ea typeface="Quattrocento Sans"/>
                  <a:cs typeface="Quattrocento Sans"/>
                  <a:sym typeface="Quattrocento Sans"/>
                </a:rPr>
                <a:t>Containerize for</a:t>
              </a:r>
              <a:r>
                <a:rPr lang="en" sz="1471" dirty="0">
                  <a:solidFill>
                    <a:srgbClr val="FFFFFF"/>
                  </a:solidFill>
                  <a:latin typeface="Segoe UI Semilight"/>
                  <a:sym typeface="Quattrocento Sans"/>
                </a:rPr>
                <a:t> </a:t>
              </a:r>
              <a:r>
                <a:rPr lang="en" sz="1471" b="1" dirty="0">
                  <a:solidFill>
                    <a:srgbClr val="FFFFFF"/>
                  </a:solidFill>
                  <a:latin typeface="Segoe UI Semilight"/>
                  <a:sym typeface="Quattrocento Sans"/>
                </a:rPr>
                <a:t>portability, efficiency </a:t>
              </a:r>
              <a:r>
                <a:rPr lang="en-US" sz="1471" dirty="0">
                  <a:solidFill>
                    <a:srgbClr val="FFFFFF"/>
                  </a:solidFill>
                  <a:latin typeface="Segoe UI Semilight"/>
                  <a:sym typeface="Quattrocento Sans"/>
                </a:rPr>
                <a:t>and </a:t>
              </a:r>
              <a:r>
                <a:rPr lang="en-US" sz="1471" b="1" dirty="0">
                  <a:solidFill>
                    <a:srgbClr val="FFFFFF"/>
                  </a:solidFill>
                  <a:latin typeface="Segoe UI Semilight"/>
                  <a:sym typeface="Quattrocento Sans"/>
                </a:rPr>
                <a:t>reliability</a:t>
              </a:r>
              <a:endParaRPr lang="en" sz="1471" b="1" dirty="0">
                <a:solidFill>
                  <a:srgbClr val="FFFFFF"/>
                </a:solidFill>
                <a:latin typeface="Segoe UI Semilight"/>
                <a:sym typeface="Quattrocento Sans"/>
              </a:endParaRPr>
            </a:p>
          </p:txBody>
        </p:sp>
        <p:pic>
          <p:nvPicPr>
            <p:cNvPr id="1503" name="Shape 1503" descr="nintendo&#10;&#10;Description generated with high confidence"/>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100000" contrast="100000"/>
                      </a14:imgEffect>
                    </a14:imgLayer>
                  </a14:imgProps>
                </a:ext>
              </a:extLst>
            </a:blip>
            <a:srcRect/>
            <a:stretch/>
          </p:blipFill>
          <p:spPr>
            <a:xfrm>
              <a:off x="7864195" y="1600808"/>
              <a:ext cx="663554" cy="663414"/>
            </a:xfrm>
            <a:prstGeom prst="rect">
              <a:avLst/>
            </a:prstGeom>
            <a:noFill/>
            <a:ln>
              <a:noFill/>
            </a:ln>
          </p:spPr>
        </p:pic>
        <p:sp>
          <p:nvSpPr>
            <p:cNvPr id="1504" name="Shape 1504"/>
            <p:cNvSpPr/>
            <p:nvPr/>
          </p:nvSpPr>
          <p:spPr>
            <a:xfrm>
              <a:off x="8615917" y="1589997"/>
              <a:ext cx="433849" cy="672501"/>
            </a:xfrm>
            <a:prstGeom prst="curvedLeftArrow">
              <a:avLst>
                <a:gd name="adj1" fmla="val 25000"/>
                <a:gd name="adj2" fmla="val 50000"/>
                <a:gd name="adj3" fmla="val 25000"/>
              </a:avLst>
            </a:prstGeom>
            <a:solidFill>
              <a:schemeClr val="tx1"/>
            </a:solidFill>
            <a:ln w="25400" cap="flat" cmpd="sng">
              <a:solidFill>
                <a:schemeClr val="accent6">
                  <a:lumMod val="20000"/>
                  <a:lumOff val="80000"/>
                </a:schemeClr>
              </a:solidFill>
              <a:prstDash val="solid"/>
              <a:round/>
              <a:headEnd type="none" w="med" len="med"/>
              <a:tailEnd type="none" w="med" len="med"/>
            </a:ln>
          </p:spPr>
          <p:txBody>
            <a:bodyPr lIns="67221" tIns="33601" rIns="67221" bIns="33601" anchor="ctr" anchorCtr="0">
              <a:noAutofit/>
            </a:bodyPr>
            <a:lstStyle/>
            <a:p>
              <a:pPr algn="ctr" defTabSz="685845">
                <a:buClr>
                  <a:srgbClr val="000000"/>
                </a:buClr>
                <a:defRPr/>
              </a:pPr>
              <a:endParaRPr sz="1400">
                <a:solidFill>
                  <a:srgbClr val="505050"/>
                </a:solidFill>
                <a:latin typeface="Arial"/>
                <a:ea typeface="Arial"/>
                <a:cs typeface="Arial"/>
                <a:sym typeface="Arial"/>
              </a:endParaRPr>
            </a:p>
          </p:txBody>
        </p:sp>
      </p:grpSp>
      <p:grpSp>
        <p:nvGrpSpPr>
          <p:cNvPr id="7" name="Group 6">
            <a:extLst>
              <a:ext uri="{FF2B5EF4-FFF2-40B4-BE49-F238E27FC236}">
                <a16:creationId xmlns:a16="http://schemas.microsoft.com/office/drawing/2014/main" id="{4B85AC7A-47F3-4AE7-A05E-A07C2360A32D}"/>
              </a:ext>
            </a:extLst>
          </p:cNvPr>
          <p:cNvGrpSpPr/>
          <p:nvPr/>
        </p:nvGrpSpPr>
        <p:grpSpPr>
          <a:xfrm>
            <a:off x="201929" y="3472423"/>
            <a:ext cx="7165266" cy="944566"/>
            <a:chOff x="274637" y="4722239"/>
            <a:chExt cx="9745260" cy="1284675"/>
          </a:xfrm>
        </p:grpSpPr>
        <p:sp>
          <p:nvSpPr>
            <p:cNvPr id="1481" name="Shape 1481"/>
            <p:cNvSpPr/>
            <p:nvPr/>
          </p:nvSpPr>
          <p:spPr>
            <a:xfrm rot="10800000">
              <a:off x="274637" y="4722239"/>
              <a:ext cx="9745260" cy="1284675"/>
            </a:xfrm>
            <a:prstGeom prst="homePlate">
              <a:avLst>
                <a:gd name="adj" fmla="val 0"/>
              </a:avLst>
            </a:prstGeom>
            <a:ln/>
            <a:effectLst/>
          </p:spPr>
          <p:style>
            <a:lnRef idx="0">
              <a:schemeClr val="accent6"/>
            </a:lnRef>
            <a:fillRef idx="3">
              <a:schemeClr val="accent6"/>
            </a:fillRef>
            <a:effectRef idx="3">
              <a:schemeClr val="accent6"/>
            </a:effectRef>
            <a:fontRef idx="minor">
              <a:schemeClr val="lt1"/>
            </a:fontRef>
          </p:style>
          <p:txBody>
            <a:bodyPr lIns="91411" tIns="45678" rIns="91411" bIns="45678" anchor="ctr" anchorCtr="0">
              <a:noAutofit/>
            </a:bodyPr>
            <a:lstStyle/>
            <a:p>
              <a:pPr algn="ctr" defTabSz="685845">
                <a:buClr>
                  <a:srgbClr val="000000"/>
                </a:buClr>
                <a:defRPr/>
              </a:pPr>
              <a:endParaRPr>
                <a:solidFill>
                  <a:srgbClr val="FFFFFF"/>
                </a:solidFill>
                <a:latin typeface="Arial"/>
                <a:cs typeface="Arial"/>
                <a:sym typeface="Arial"/>
              </a:endParaRPr>
            </a:p>
          </p:txBody>
        </p:sp>
        <p:sp>
          <p:nvSpPr>
            <p:cNvPr id="1488" name="Shape 1488"/>
            <p:cNvSpPr/>
            <p:nvPr/>
          </p:nvSpPr>
          <p:spPr>
            <a:xfrm>
              <a:off x="452104" y="4890935"/>
              <a:ext cx="937089" cy="947288"/>
            </a:xfrm>
            <a:prstGeom prst="ellipse">
              <a:avLst/>
            </a:prstGeom>
            <a:noFill/>
            <a:ln w="57150" cap="flat" cmpd="sng">
              <a:solidFill>
                <a:schemeClr val="lt1"/>
              </a:solidFill>
              <a:prstDash val="solid"/>
              <a:round/>
              <a:headEnd type="none" w="med" len="med"/>
              <a:tailEnd type="none" w="med" len="med"/>
            </a:ln>
          </p:spPr>
          <p:txBody>
            <a:bodyPr lIns="91411" tIns="45678" rIns="91411" bIns="45678" anchor="ctr" anchorCtr="0">
              <a:noAutofit/>
            </a:bodyPr>
            <a:lstStyle/>
            <a:p>
              <a:pPr algn="ctr" defTabSz="685845">
                <a:buClr>
                  <a:srgbClr val="FFC000"/>
                </a:buClr>
                <a:buSzPct val="25000"/>
                <a:defRPr/>
              </a:pPr>
              <a:endParaRPr lang="en" sz="3600" b="1" dirty="0">
                <a:solidFill>
                  <a:srgbClr val="FFFFFF"/>
                </a:solidFill>
                <a:latin typeface="Arial"/>
                <a:ea typeface="Arial"/>
                <a:cs typeface="Arial"/>
                <a:sym typeface="Arial"/>
              </a:endParaRPr>
            </a:p>
          </p:txBody>
        </p:sp>
        <p:sp>
          <p:nvSpPr>
            <p:cNvPr id="1490" name="Shape 1490"/>
            <p:cNvSpPr txBox="1"/>
            <p:nvPr/>
          </p:nvSpPr>
          <p:spPr>
            <a:xfrm>
              <a:off x="1646636" y="5002662"/>
              <a:ext cx="5557679" cy="723835"/>
            </a:xfrm>
            <a:prstGeom prst="rect">
              <a:avLst/>
            </a:prstGeom>
            <a:noFill/>
            <a:ln>
              <a:noFill/>
            </a:ln>
          </p:spPr>
          <p:txBody>
            <a:bodyPr lIns="91411" tIns="45678" rIns="91411" bIns="45678" anchor="t" anchorCtr="0">
              <a:noAutofit/>
            </a:bodyPr>
            <a:lstStyle/>
            <a:p>
              <a:pPr defTabSz="685845">
                <a:buClr>
                  <a:srgbClr val="505050"/>
                </a:buClr>
                <a:buSzPct val="25000"/>
                <a:defRPr/>
              </a:pPr>
              <a:r>
                <a:rPr lang="en" sz="1471" b="1" dirty="0">
                  <a:solidFill>
                    <a:srgbClr val="EAEAEA"/>
                  </a:solidFill>
                  <a:latin typeface="Segoe UI Semilight"/>
                  <a:ea typeface="Quattrocento Sans"/>
                  <a:cs typeface="Quattrocento Sans"/>
                  <a:sym typeface="Quattrocento Sans"/>
                </a:rPr>
                <a:t>ACCELERATE NEW APPLICATIONS</a:t>
              </a:r>
            </a:p>
            <a:p>
              <a:pPr defTabSz="685845">
                <a:buClr>
                  <a:srgbClr val="7F7F7F"/>
                </a:buClr>
                <a:buSzPct val="25000"/>
                <a:defRPr/>
              </a:pPr>
              <a:r>
                <a:rPr lang="en" sz="1471" dirty="0">
                  <a:solidFill>
                    <a:srgbClr val="FFFFFF"/>
                  </a:solidFill>
                  <a:latin typeface="Segoe UI Semilight"/>
                  <a:ea typeface="Quattrocento Sans"/>
                  <a:cs typeface="Quattrocento Sans"/>
                  <a:sym typeface="Quattrocento Sans"/>
                </a:rPr>
                <a:t>Agile cloud native app development</a:t>
              </a:r>
            </a:p>
          </p:txBody>
        </p:sp>
        <p:grpSp>
          <p:nvGrpSpPr>
            <p:cNvPr id="1491" name="Shape 1491"/>
            <p:cNvGrpSpPr/>
            <p:nvPr/>
          </p:nvGrpSpPr>
          <p:grpSpPr>
            <a:xfrm>
              <a:off x="8292413" y="4977734"/>
              <a:ext cx="465138" cy="712786"/>
              <a:chOff x="4581" y="3247"/>
              <a:chExt cx="293" cy="448"/>
            </a:xfrm>
            <a:noFill/>
          </p:grpSpPr>
          <p:sp>
            <p:nvSpPr>
              <p:cNvPr id="1492" name="Shape 1492"/>
              <p:cNvSpPr/>
              <p:nvPr/>
            </p:nvSpPr>
            <p:spPr>
              <a:xfrm>
                <a:off x="4581" y="3600"/>
                <a:ext cx="113" cy="95"/>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3" name="Shape 1493"/>
              <p:cNvSpPr/>
              <p:nvPr/>
            </p:nvSpPr>
            <p:spPr>
              <a:xfrm>
                <a:off x="4581" y="3422"/>
                <a:ext cx="292"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4" name="Shape 1494"/>
              <p:cNvSpPr/>
              <p:nvPr/>
            </p:nvSpPr>
            <p:spPr>
              <a:xfrm>
                <a:off x="458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sp>
            <p:nvSpPr>
              <p:cNvPr id="1495" name="Shape 1495"/>
              <p:cNvSpPr/>
              <p:nvPr/>
            </p:nvSpPr>
            <p:spPr>
              <a:xfrm>
                <a:off x="4761" y="3247"/>
                <a:ext cx="113" cy="112"/>
              </a:xfrm>
              <a:prstGeom prst="rect">
                <a:avLst/>
              </a:prstGeom>
              <a:grpFill/>
              <a:ln w="38100" cap="flat" cmpd="sng">
                <a:solidFill>
                  <a:schemeClr val="tx1"/>
                </a:solidFill>
                <a:prstDash val="solid"/>
                <a:miter/>
                <a:headEnd type="none" w="med" len="med"/>
                <a:tailEnd type="none" w="med" len="med"/>
              </a:ln>
            </p:spPr>
            <p:txBody>
              <a:bodyPr lIns="67221" tIns="33601" rIns="67221" bIns="33601" anchor="t" anchorCtr="0">
                <a:noAutofit/>
              </a:bodyPr>
              <a:lstStyle/>
              <a:p>
                <a:pPr defTabSz="685845">
                  <a:buClr>
                    <a:srgbClr val="000000"/>
                  </a:buClr>
                  <a:defRPr/>
                </a:pPr>
                <a:endParaRPr sz="1400">
                  <a:solidFill>
                    <a:srgbClr val="000000"/>
                  </a:solidFill>
                  <a:latin typeface="Arial"/>
                  <a:ea typeface="Arial"/>
                  <a:cs typeface="Arial"/>
                  <a:sym typeface="Arial"/>
                </a:endParaRPr>
              </a:p>
            </p:txBody>
          </p:sp>
        </p:grpSp>
        <p:sp>
          <p:nvSpPr>
            <p:cNvPr id="1505" name="Shape 1505"/>
            <p:cNvSpPr/>
            <p:nvPr/>
          </p:nvSpPr>
          <p:spPr>
            <a:xfrm>
              <a:off x="8844353" y="5243364"/>
              <a:ext cx="212102" cy="212102"/>
            </a:xfrm>
            <a:prstGeom prst="rect">
              <a:avLst/>
            </a:prstGeom>
            <a:noFill/>
            <a:ln>
              <a:solidFill>
                <a:schemeClr val="tx1"/>
              </a:solidFill>
            </a:ln>
          </p:spPr>
          <p:txBody>
            <a:bodyPr lIns="67221" tIns="33601" rIns="67221" bIns="33601" anchor="ctr" anchorCtr="0">
              <a:noAutofit/>
            </a:bodyPr>
            <a:lstStyle/>
            <a:p>
              <a:pPr algn="ctr" defTabSz="685845">
                <a:buClr>
                  <a:srgbClr val="000000"/>
                </a:buClr>
                <a:defRPr/>
              </a:pPr>
              <a:endParaRPr sz="1400">
                <a:solidFill>
                  <a:srgbClr val="FFFFFF"/>
                </a:solidFill>
                <a:latin typeface="Arial"/>
                <a:ea typeface="Arial"/>
                <a:cs typeface="Arial"/>
                <a:sym typeface="Arial"/>
              </a:endParaRPr>
            </a:p>
          </p:txBody>
        </p:sp>
        <p:sp>
          <p:nvSpPr>
            <p:cNvPr id="1506" name="Shape 1506"/>
            <p:cNvSpPr/>
            <p:nvPr/>
          </p:nvSpPr>
          <p:spPr>
            <a:xfrm>
              <a:off x="7975188" y="5240776"/>
              <a:ext cx="212102" cy="212102"/>
            </a:xfrm>
            <a:prstGeom prst="rect">
              <a:avLst/>
            </a:prstGeom>
            <a:noFill/>
            <a:ln>
              <a:solidFill>
                <a:schemeClr val="tx1"/>
              </a:solidFill>
            </a:ln>
          </p:spPr>
          <p:txBody>
            <a:bodyPr lIns="67221" tIns="33601" rIns="67221" bIns="33601" anchor="ctr" anchorCtr="0">
              <a:noAutofit/>
            </a:bodyPr>
            <a:lstStyle/>
            <a:p>
              <a:pPr algn="ctr" defTabSz="685845">
                <a:buClr>
                  <a:srgbClr val="000000"/>
                </a:buClr>
                <a:defRPr/>
              </a:pPr>
              <a:endParaRPr sz="1400">
                <a:solidFill>
                  <a:srgbClr val="FFFFFF"/>
                </a:solidFill>
                <a:latin typeface="Arial"/>
                <a:ea typeface="Arial"/>
                <a:cs typeface="Arial"/>
                <a:sym typeface="Arial"/>
              </a:endParaRPr>
            </a:p>
          </p:txBody>
        </p:sp>
      </p:grpSp>
      <p:sp>
        <p:nvSpPr>
          <p:cNvPr id="32" name="Bottom">
            <a:extLst>
              <a:ext uri="{FF2B5EF4-FFF2-40B4-BE49-F238E27FC236}">
                <a16:creationId xmlns:a16="http://schemas.microsoft.com/office/drawing/2014/main" id="{B48E82B9-2873-4BC2-94E7-279AED256644}"/>
              </a:ext>
            </a:extLst>
          </p:cNvPr>
          <p:cNvSpPr/>
          <p:nvPr/>
        </p:nvSpPr>
        <p:spPr bwMode="auto">
          <a:xfrm>
            <a:off x="160541" y="3398018"/>
            <a:ext cx="7462655" cy="1064975"/>
          </a:xfrm>
          <a:prstGeom prst="rect">
            <a:avLst/>
          </a:prstGeom>
          <a:solidFill>
            <a:srgbClr val="50505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Middle">
            <a:extLst>
              <a:ext uri="{FF2B5EF4-FFF2-40B4-BE49-F238E27FC236}">
                <a16:creationId xmlns:a16="http://schemas.microsoft.com/office/drawing/2014/main" id="{2D35AAC1-96FC-4CA0-97C6-A5671B3FA2F0}"/>
              </a:ext>
            </a:extLst>
          </p:cNvPr>
          <p:cNvSpPr/>
          <p:nvPr/>
        </p:nvSpPr>
        <p:spPr bwMode="auto">
          <a:xfrm>
            <a:off x="160542" y="2168363"/>
            <a:ext cx="7462655" cy="1064975"/>
          </a:xfrm>
          <a:prstGeom prst="rect">
            <a:avLst/>
          </a:prstGeom>
          <a:solidFill>
            <a:srgbClr val="50505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Top" hidden="1">
            <a:extLst>
              <a:ext uri="{FF2B5EF4-FFF2-40B4-BE49-F238E27FC236}">
                <a16:creationId xmlns:a16="http://schemas.microsoft.com/office/drawing/2014/main" id="{84019CEB-9863-4D68-B41D-C2D745A85CD0}"/>
              </a:ext>
            </a:extLst>
          </p:cNvPr>
          <p:cNvSpPr/>
          <p:nvPr/>
        </p:nvSpPr>
        <p:spPr bwMode="auto">
          <a:xfrm>
            <a:off x="160540" y="979371"/>
            <a:ext cx="7462655" cy="1064975"/>
          </a:xfrm>
          <a:prstGeom prst="rect">
            <a:avLst/>
          </a:prstGeom>
          <a:solidFill>
            <a:srgbClr val="505050">
              <a:alpha val="7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505103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2"/>
                                        </p:tgtEl>
                                      </p:cBhvr>
                                    </p:animEffect>
                                    <p:set>
                                      <p:cBhvr>
                                        <p:cTn id="12" dur="1" fill="hold">
                                          <p:stCondLst>
                                            <p:cond delay="499"/>
                                          </p:stCondLst>
                                        </p:cTn>
                                        <p:tgtEl>
                                          <p:spTgt spid="3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7"/>
                                        </p:tgtEl>
                                      </p:cBhvr>
                                    </p:animEffect>
                                    <p:set>
                                      <p:cBhvr>
                                        <p:cTn id="1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5" grpId="0" animBg="1"/>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529" dirty="0">
                <a:gradFill>
                  <a:gsLst>
                    <a:gs pos="1250">
                      <a:schemeClr val="tx1"/>
                    </a:gs>
                    <a:gs pos="100000">
                      <a:schemeClr val="tx1"/>
                    </a:gs>
                  </a:gsLst>
                  <a:lin ang="5400000" scaled="0"/>
                </a:gradFill>
              </a:rPr>
              <a:t>Why containers?</a:t>
            </a:r>
          </a:p>
        </p:txBody>
      </p:sp>
      <p:pic>
        <p:nvPicPr>
          <p:cNvPr id="3" name="Picture 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37200" y="1290591"/>
            <a:ext cx="4239227" cy="3179420"/>
          </a:xfrm>
          <a:prstGeom prst="rect">
            <a:avLst/>
          </a:prstGeom>
        </p:spPr>
      </p:pic>
      <p:sp>
        <p:nvSpPr>
          <p:cNvPr id="9" name="Rectangle 8"/>
          <p:cNvSpPr/>
          <p:nvPr/>
        </p:nvSpPr>
        <p:spPr>
          <a:xfrm>
            <a:off x="83300" y="5205353"/>
            <a:ext cx="3802195" cy="296107"/>
          </a:xfrm>
          <a:prstGeom prst="rect">
            <a:avLst/>
          </a:prstGeom>
        </p:spPr>
        <p:txBody>
          <a:bodyPr wrap="none">
            <a:spAutoFit/>
          </a:bodyPr>
          <a:lstStyle/>
          <a:p>
            <a:pPr defTabSz="685845">
              <a:defRPr/>
            </a:pPr>
            <a:r>
              <a:rPr lang="en-US" sz="1324" dirty="0">
                <a:solidFill>
                  <a:srgbClr val="FFFFFF"/>
                </a:solidFill>
                <a:latin typeface="Segoe UI"/>
              </a:rPr>
              <a:t>http://www.gettyimages.com/license/649171837</a:t>
            </a:r>
          </a:p>
        </p:txBody>
      </p:sp>
      <p:sp>
        <p:nvSpPr>
          <p:cNvPr id="5" name="Rectangle 4"/>
          <p:cNvSpPr/>
          <p:nvPr/>
        </p:nvSpPr>
        <p:spPr bwMode="auto">
          <a:xfrm>
            <a:off x="4813085" y="534340"/>
            <a:ext cx="3831673" cy="1512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765" dirty="0">
                <a:solidFill>
                  <a:schemeClr val="tx1"/>
                </a:solidFill>
                <a:latin typeface="Segoe UI"/>
                <a:ea typeface="Segoe UI" pitchFamily="34" charset="0"/>
                <a:cs typeface="Segoe UI" pitchFamily="34" charset="0"/>
              </a:rPr>
              <a:t>Transforming Existing Applications into Cloud Applications </a:t>
            </a:r>
          </a:p>
          <a:p>
            <a:pPr algn="ctr" defTabSz="685602" fontAlgn="base">
              <a:lnSpc>
                <a:spcPct val="90000"/>
              </a:lnSpc>
              <a:spcBef>
                <a:spcPct val="0"/>
              </a:spcBef>
              <a:spcAft>
                <a:spcPct val="0"/>
              </a:spcAft>
              <a:defRPr/>
            </a:pPr>
            <a:r>
              <a:rPr lang="en-US" sz="1765" dirty="0">
                <a:solidFill>
                  <a:schemeClr val="tx1"/>
                </a:solidFill>
                <a:latin typeface="Segoe UI"/>
                <a:ea typeface="Segoe UI" pitchFamily="34" charset="0"/>
                <a:cs typeface="Segoe UI" pitchFamily="34" charset="0"/>
              </a:rPr>
              <a:t>Is Hard!</a:t>
            </a:r>
          </a:p>
        </p:txBody>
      </p:sp>
      <p:sp>
        <p:nvSpPr>
          <p:cNvPr id="8" name="Rectangle 7"/>
          <p:cNvSpPr/>
          <p:nvPr/>
        </p:nvSpPr>
        <p:spPr bwMode="auto">
          <a:xfrm>
            <a:off x="4811115" y="2211710"/>
            <a:ext cx="3831673" cy="1512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765" dirty="0">
                <a:solidFill>
                  <a:schemeClr val="tx1"/>
                </a:solidFill>
                <a:latin typeface="Segoe UI"/>
                <a:ea typeface="Segoe UI" pitchFamily="34" charset="0"/>
                <a:cs typeface="Segoe UI" pitchFamily="34" charset="0"/>
              </a:rPr>
              <a:t>Building Hybrid Cloud </a:t>
            </a:r>
          </a:p>
          <a:p>
            <a:pPr algn="ctr" defTabSz="685602" fontAlgn="base">
              <a:lnSpc>
                <a:spcPct val="90000"/>
              </a:lnSpc>
              <a:spcBef>
                <a:spcPct val="0"/>
              </a:spcBef>
              <a:spcAft>
                <a:spcPct val="0"/>
              </a:spcAft>
              <a:defRPr/>
            </a:pPr>
            <a:r>
              <a:rPr lang="en-US" sz="1765" dirty="0">
                <a:solidFill>
                  <a:schemeClr val="tx1"/>
                </a:solidFill>
                <a:latin typeface="Segoe UI"/>
                <a:ea typeface="Segoe UI" pitchFamily="34" charset="0"/>
                <a:cs typeface="Segoe UI" pitchFamily="34" charset="0"/>
              </a:rPr>
              <a:t>Applications </a:t>
            </a:r>
          </a:p>
          <a:p>
            <a:pPr algn="ctr" defTabSz="685602" fontAlgn="base">
              <a:lnSpc>
                <a:spcPct val="90000"/>
              </a:lnSpc>
              <a:spcBef>
                <a:spcPct val="0"/>
              </a:spcBef>
              <a:spcAft>
                <a:spcPct val="0"/>
              </a:spcAft>
              <a:defRPr/>
            </a:pPr>
            <a:r>
              <a:rPr lang="en-US" sz="1765" dirty="0">
                <a:solidFill>
                  <a:schemeClr val="tx1"/>
                </a:solidFill>
                <a:latin typeface="Segoe UI"/>
                <a:ea typeface="Segoe UI" pitchFamily="34" charset="0"/>
                <a:cs typeface="Segoe UI" pitchFamily="34" charset="0"/>
              </a:rPr>
              <a:t>Is Hard!</a:t>
            </a:r>
          </a:p>
        </p:txBody>
      </p:sp>
    </p:spTree>
    <p:extLst>
      <p:ext uri="{BB962C8B-B14F-4D97-AF65-F5344CB8AC3E}">
        <p14:creationId xmlns:p14="http://schemas.microsoft.com/office/powerpoint/2010/main" val="182307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691755" y="1284317"/>
            <a:ext cx="4251764" cy="3066424"/>
          </a:xfrm>
          <a:prstGeom prst="rect">
            <a:avLst/>
          </a:prstGeom>
        </p:spPr>
      </p:pic>
      <p:sp>
        <p:nvSpPr>
          <p:cNvPr id="8" name="Rectangle 7"/>
          <p:cNvSpPr/>
          <p:nvPr/>
        </p:nvSpPr>
        <p:spPr>
          <a:xfrm>
            <a:off x="5131807" y="5261372"/>
            <a:ext cx="3802195" cy="296107"/>
          </a:xfrm>
          <a:prstGeom prst="rect">
            <a:avLst/>
          </a:prstGeom>
        </p:spPr>
        <p:txBody>
          <a:bodyPr wrap="none">
            <a:spAutoFit/>
          </a:bodyPr>
          <a:lstStyle/>
          <a:p>
            <a:pPr defTabSz="685845">
              <a:defRPr/>
            </a:pPr>
            <a:r>
              <a:rPr lang="en-US" sz="1324" dirty="0">
                <a:solidFill>
                  <a:srgbClr val="FFFFFF"/>
                </a:solidFill>
                <a:latin typeface="Segoe UI"/>
              </a:rPr>
              <a:t>http://www.gettyimages.com/license/606349595</a:t>
            </a:r>
          </a:p>
        </p:txBody>
      </p:sp>
      <p:sp>
        <p:nvSpPr>
          <p:cNvPr id="7" name="Rectangle 6"/>
          <p:cNvSpPr/>
          <p:nvPr/>
        </p:nvSpPr>
        <p:spPr bwMode="auto">
          <a:xfrm>
            <a:off x="370605" y="2179620"/>
            <a:ext cx="3831673" cy="1512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602" fontAlgn="base">
              <a:lnSpc>
                <a:spcPct val="90000"/>
              </a:lnSpc>
              <a:spcBef>
                <a:spcPct val="0"/>
              </a:spcBef>
              <a:spcAft>
                <a:spcPct val="0"/>
              </a:spcAft>
              <a:defRPr/>
            </a:pPr>
            <a:r>
              <a:rPr lang="en-US" sz="1765" dirty="0">
                <a:solidFill>
                  <a:schemeClr val="tx1"/>
                </a:solidFill>
                <a:latin typeface="Segoe UI"/>
                <a:ea typeface="Segoe UI" pitchFamily="34" charset="0"/>
                <a:cs typeface="Segoe UI" pitchFamily="34" charset="0"/>
              </a:rPr>
              <a:t>Containers Make It Much Easier…</a:t>
            </a:r>
          </a:p>
        </p:txBody>
      </p:sp>
      <p:sp>
        <p:nvSpPr>
          <p:cNvPr id="10" name="Title 1"/>
          <p:cNvSpPr>
            <a:spLocks noGrp="1"/>
          </p:cNvSpPr>
          <p:nvPr>
            <p:ph type="title"/>
          </p:nvPr>
        </p:nvSpPr>
        <p:spPr>
          <a:xfrm>
            <a:off x="202316" y="215456"/>
            <a:ext cx="8738902" cy="695757"/>
          </a:xfrm>
        </p:spPr>
        <p:txBody>
          <a:bodyPr/>
          <a:lstStyle/>
          <a:p>
            <a:r>
              <a:rPr lang="en-US" sz="3529" dirty="0">
                <a:gradFill>
                  <a:gsLst>
                    <a:gs pos="1250">
                      <a:schemeClr val="tx1"/>
                    </a:gs>
                    <a:gs pos="100000">
                      <a:schemeClr val="tx1"/>
                    </a:gs>
                  </a:gsLst>
                  <a:lin ang="5400000" scaled="0"/>
                </a:gradFill>
              </a:rPr>
              <a:t>Why containers?</a:t>
            </a:r>
          </a:p>
        </p:txBody>
      </p:sp>
    </p:spTree>
    <p:extLst>
      <p:ext uri="{BB962C8B-B14F-4D97-AF65-F5344CB8AC3E}">
        <p14:creationId xmlns:p14="http://schemas.microsoft.com/office/powerpoint/2010/main" val="1839121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8D51032C51DA24458A9FF9BD331C77C3" ma:contentTypeVersion="2" ma:contentTypeDescription="Opprett et nytt dokument." ma:contentTypeScope="" ma:versionID="4b85e52c484fa3d3aedd82cb48e1a044">
  <xsd:schema xmlns:xsd="http://www.w3.org/2001/XMLSchema" xmlns:xs="http://www.w3.org/2001/XMLSchema" xmlns:p="http://schemas.microsoft.com/office/2006/metadata/properties" xmlns:ns2="928efe62-90f7-4330-b3a0-5b3e20b49c2b" targetNamespace="http://schemas.microsoft.com/office/2006/metadata/properties" ma:root="true" ma:fieldsID="82d756963f2f4b57586f0cd774224fd0" ns2:_="">
    <xsd:import namespace="928efe62-90f7-4330-b3a0-5b3e20b49c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8efe62-90f7-4330-b3a0-5b3e20b49c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8B8D88-7621-49EE-87E3-7FF284363B37}">
  <ds:schemaRefs>
    <ds:schemaRef ds:uri="http://schemas.microsoft.com/sharepoint/v3/contenttype/forms"/>
  </ds:schemaRefs>
</ds:datastoreItem>
</file>

<file path=customXml/itemProps2.xml><?xml version="1.0" encoding="utf-8"?>
<ds:datastoreItem xmlns:ds="http://schemas.openxmlformats.org/officeDocument/2006/customXml" ds:itemID="{199D328D-E1E5-4167-AFF9-93EDD9EDCF20}">
  <ds:schemaRefs>
    <ds:schemaRef ds:uri="http://purl.org/dc/elements/1.1/"/>
    <ds:schemaRef ds:uri="http://schemas.microsoft.com/office/2006/documentManagement/types"/>
    <ds:schemaRef ds:uri="928efe62-90f7-4330-b3a0-5b3e20b49c2b"/>
    <ds:schemaRef ds:uri="http://purl.org/dc/dcmitype/"/>
    <ds:schemaRef ds:uri="http://purl.org/dc/terms/"/>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D96FD79E-18DF-4718-B9D0-EA36CF94E5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8efe62-90f7-4330-b3a0-5b3e20b49c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PPT-mal_NIC.potx</Template>
  <TotalTime>7556</TotalTime>
  <Words>3237</Words>
  <Application>Microsoft Office PowerPoint</Application>
  <PresentationFormat>On-screen Show (16:9)</PresentationFormat>
  <Paragraphs>604</Paragraphs>
  <Slides>51</Slides>
  <Notes>45</Notes>
  <HiddenSlides>9</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51</vt:i4>
      </vt:variant>
    </vt:vector>
  </HeadingPairs>
  <TitlesOfParts>
    <vt:vector size="66" baseType="lpstr">
      <vt:lpstr>Arial</vt:lpstr>
      <vt:lpstr>Calibri</vt:lpstr>
      <vt:lpstr>Consolas</vt:lpstr>
      <vt:lpstr>Museo Sans 100</vt:lpstr>
      <vt:lpstr>Museo Sans 300</vt:lpstr>
      <vt:lpstr>Quattrocento Sans</vt:lpstr>
      <vt:lpstr>Segoe UI</vt:lpstr>
      <vt:lpstr>Segoe UI Light</vt:lpstr>
      <vt:lpstr>Segoe UI Semibold</vt:lpstr>
      <vt:lpstr>Segoe UI Semilight</vt:lpstr>
      <vt:lpstr>Times New Roman</vt:lpstr>
      <vt:lpstr>Verdana</vt:lpstr>
      <vt:lpstr>Wingdings</vt:lpstr>
      <vt:lpstr>PPT-mal_NIC</vt:lpstr>
      <vt:lpstr>1_5-50109_Microsoft_Light_Template</vt:lpstr>
      <vt:lpstr>PowerPoint Presentation</vt:lpstr>
      <vt:lpstr>Containers for the modern IT Pro</vt:lpstr>
      <vt:lpstr>Agenda</vt:lpstr>
      <vt:lpstr>Where do developers spend time…</vt:lpstr>
      <vt:lpstr>Where do application admin’s spend time…</vt:lpstr>
      <vt:lpstr>Making old new…</vt:lpstr>
      <vt:lpstr>Where to start?</vt:lpstr>
      <vt:lpstr>Why containers?</vt:lpstr>
      <vt:lpstr>Why containers?</vt:lpstr>
      <vt:lpstr>How do containers make it easier?</vt:lpstr>
      <vt:lpstr>Startup Performance</vt:lpstr>
      <vt:lpstr>Density</vt:lpstr>
      <vt:lpstr>Architecture</vt:lpstr>
      <vt:lpstr>Base images</vt:lpstr>
      <vt:lpstr>PowerPoint Presentation</vt:lpstr>
      <vt:lpstr>Docker for Windows</vt:lpstr>
      <vt:lpstr>Editions</vt:lpstr>
      <vt:lpstr>Installation</vt:lpstr>
      <vt:lpstr>Demo</vt:lpstr>
      <vt:lpstr>Demo</vt:lpstr>
      <vt:lpstr>Container storage</vt:lpstr>
      <vt:lpstr>Demo</vt:lpstr>
      <vt:lpstr>Demo</vt:lpstr>
      <vt:lpstr>Where to start?</vt:lpstr>
      <vt:lpstr>Image2Docker</vt:lpstr>
      <vt:lpstr>PowerPoint Presentation</vt:lpstr>
      <vt:lpstr>Image2Docker</vt:lpstr>
      <vt:lpstr>Demo</vt:lpstr>
      <vt:lpstr>Demo</vt:lpstr>
      <vt:lpstr>Demo</vt:lpstr>
      <vt:lpstr>Where to start?</vt:lpstr>
      <vt:lpstr>Hyper-V Containers</vt:lpstr>
      <vt:lpstr>Windows Server Containers</vt:lpstr>
      <vt:lpstr>Hyper-V Containers</vt:lpstr>
      <vt:lpstr>Making it work</vt:lpstr>
      <vt:lpstr>PowerPoint Presentation</vt:lpstr>
      <vt:lpstr>Container Optimized Nano Server Image</vt:lpstr>
      <vt:lpstr>Demo</vt:lpstr>
      <vt:lpstr>PowerPoint Presentation</vt:lpstr>
      <vt:lpstr>PowerPoint Presentation</vt:lpstr>
      <vt:lpstr>Getting started with Orchestrators</vt:lpstr>
      <vt:lpstr>Choosing Orchestrators</vt:lpstr>
      <vt:lpstr>PowerPoint Presentation</vt:lpstr>
      <vt:lpstr>The future of containers</vt:lpstr>
      <vt:lpstr>PowerPoint Presentation</vt:lpstr>
      <vt:lpstr>PowerPoint Presentation</vt:lpstr>
      <vt:lpstr>PowerPoint Presentation</vt:lpstr>
      <vt:lpstr>PowerPoint Presentation</vt:lpstr>
      <vt:lpstr>PowerPoint Presentation</vt:lpstr>
      <vt:lpstr>PowerShell Universal Dashboard</vt:lpstr>
      <vt:lpstr>Available in Edge channel: Linux SxS &amp; Kubernetes support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Jan Egil Ring</cp:lastModifiedBy>
  <cp:revision>109</cp:revision>
  <dcterms:created xsi:type="dcterms:W3CDTF">2012-11-21T10:27:26Z</dcterms:created>
  <dcterms:modified xsi:type="dcterms:W3CDTF">2018-02-01T13:05:39Z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0x0101008D51032C51DA24458A9FF9BD331C77C3</vt:lpwstr>
  </property>
</Properties>
</file>